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356" r:id="rId2"/>
    <p:sldId id="290" r:id="rId3"/>
    <p:sldId id="291" r:id="rId4"/>
    <p:sldId id="292" r:id="rId5"/>
    <p:sldId id="353" r:id="rId6"/>
    <p:sldId id="293" r:id="rId7"/>
    <p:sldId id="389" r:id="rId8"/>
    <p:sldId id="294" r:id="rId9"/>
    <p:sldId id="354" r:id="rId10"/>
    <p:sldId id="355" r:id="rId11"/>
    <p:sldId id="295" r:id="rId12"/>
    <p:sldId id="297" r:id="rId13"/>
    <p:sldId id="298" r:id="rId14"/>
    <p:sldId id="299" r:id="rId15"/>
    <p:sldId id="300" r:id="rId16"/>
    <p:sldId id="357" r:id="rId17"/>
    <p:sldId id="358" r:id="rId18"/>
    <p:sldId id="301" r:id="rId19"/>
    <p:sldId id="296" r:id="rId20"/>
    <p:sldId id="302" r:id="rId21"/>
    <p:sldId id="388" r:id="rId22"/>
    <p:sldId id="359" r:id="rId23"/>
    <p:sldId id="303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60" r:id="rId32"/>
    <p:sldId id="364" r:id="rId33"/>
    <p:sldId id="386" r:id="rId34"/>
    <p:sldId id="361" r:id="rId35"/>
    <p:sldId id="362" r:id="rId36"/>
    <p:sldId id="367" r:id="rId37"/>
    <p:sldId id="363" r:id="rId38"/>
    <p:sldId id="387" r:id="rId39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6000"/>
    <a:srgbClr val="1A0AB2"/>
    <a:srgbClr val="FFAB97"/>
    <a:srgbClr val="7A0000"/>
    <a:srgbClr val="FF3300"/>
    <a:srgbClr val="FEE2FA"/>
    <a:srgbClr val="FFFFFF"/>
    <a:srgbClr val="FFCCFF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6" autoAdjust="0"/>
    <p:restoredTop sz="96841" autoAdjust="0"/>
  </p:normalViewPr>
  <p:slideViewPr>
    <p:cSldViewPr snapToGrid="0">
      <p:cViewPr varScale="1">
        <p:scale>
          <a:sx n="89" d="100"/>
          <a:sy n="89" d="100"/>
        </p:scale>
        <p:origin x="804" y="6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82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129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wmf"/><Relationship Id="rId7" Type="http://schemas.openxmlformats.org/officeDocument/2006/relationships/image" Target="../media/image153.wmf"/><Relationship Id="rId2" Type="http://schemas.openxmlformats.org/officeDocument/2006/relationships/image" Target="../media/image148.wmf"/><Relationship Id="rId1" Type="http://schemas.openxmlformats.org/officeDocument/2006/relationships/image" Target="../media/image147.wmf"/><Relationship Id="rId6" Type="http://schemas.openxmlformats.org/officeDocument/2006/relationships/image" Target="../media/image152.wmf"/><Relationship Id="rId5" Type="http://schemas.openxmlformats.org/officeDocument/2006/relationships/image" Target="../media/image151.wmf"/><Relationship Id="rId4" Type="http://schemas.openxmlformats.org/officeDocument/2006/relationships/image" Target="../media/image150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wmf"/><Relationship Id="rId13" Type="http://schemas.openxmlformats.org/officeDocument/2006/relationships/image" Target="../media/image172.wmf"/><Relationship Id="rId3" Type="http://schemas.openxmlformats.org/officeDocument/2006/relationships/image" Target="../media/image148.wmf"/><Relationship Id="rId7" Type="http://schemas.openxmlformats.org/officeDocument/2006/relationships/image" Target="../media/image152.wmf"/><Relationship Id="rId12" Type="http://schemas.openxmlformats.org/officeDocument/2006/relationships/image" Target="../media/image171.wmf"/><Relationship Id="rId2" Type="http://schemas.openxmlformats.org/officeDocument/2006/relationships/image" Target="../media/image168.wmf"/><Relationship Id="rId1" Type="http://schemas.openxmlformats.org/officeDocument/2006/relationships/image" Target="../media/image167.wmf"/><Relationship Id="rId6" Type="http://schemas.openxmlformats.org/officeDocument/2006/relationships/image" Target="../media/image151.wmf"/><Relationship Id="rId11" Type="http://schemas.openxmlformats.org/officeDocument/2006/relationships/image" Target="../media/image170.wmf"/><Relationship Id="rId5" Type="http://schemas.openxmlformats.org/officeDocument/2006/relationships/image" Target="../media/image150.wmf"/><Relationship Id="rId10" Type="http://schemas.openxmlformats.org/officeDocument/2006/relationships/image" Target="../media/image169.wmf"/><Relationship Id="rId4" Type="http://schemas.openxmlformats.org/officeDocument/2006/relationships/image" Target="../media/image149.wmf"/><Relationship Id="rId9" Type="http://schemas.openxmlformats.org/officeDocument/2006/relationships/image" Target="../media/image147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wmf"/><Relationship Id="rId2" Type="http://schemas.openxmlformats.org/officeDocument/2006/relationships/image" Target="../media/image148.wmf"/><Relationship Id="rId1" Type="http://schemas.openxmlformats.org/officeDocument/2006/relationships/image" Target="../media/image147.wmf"/><Relationship Id="rId5" Type="http://schemas.openxmlformats.org/officeDocument/2006/relationships/image" Target="../media/image177.wmf"/><Relationship Id="rId4" Type="http://schemas.openxmlformats.org/officeDocument/2006/relationships/image" Target="../media/image176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wmf"/><Relationship Id="rId2" Type="http://schemas.openxmlformats.org/officeDocument/2006/relationships/image" Target="../media/image186.wmf"/><Relationship Id="rId1" Type="http://schemas.openxmlformats.org/officeDocument/2006/relationships/image" Target="../media/image185.wmf"/><Relationship Id="rId5" Type="http://schemas.openxmlformats.org/officeDocument/2006/relationships/image" Target="../media/image189.wmf"/><Relationship Id="rId4" Type="http://schemas.openxmlformats.org/officeDocument/2006/relationships/image" Target="../media/image188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wmf"/><Relationship Id="rId1" Type="http://schemas.openxmlformats.org/officeDocument/2006/relationships/image" Target="../media/image19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wmf"/><Relationship Id="rId1" Type="http://schemas.openxmlformats.org/officeDocument/2006/relationships/image" Target="../media/image7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image" Target="../media/image86.wmf"/><Relationship Id="rId1" Type="http://schemas.openxmlformats.org/officeDocument/2006/relationships/image" Target="../media/image8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3.wmf"/><Relationship Id="rId1" Type="http://schemas.openxmlformats.org/officeDocument/2006/relationships/image" Target="../media/image92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95.wmf"/><Relationship Id="rId1" Type="http://schemas.openxmlformats.org/officeDocument/2006/relationships/image" Target="../media/image94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2" Type="http://schemas.openxmlformats.org/officeDocument/2006/relationships/image" Target="../media/image97.wmf"/><Relationship Id="rId1" Type="http://schemas.openxmlformats.org/officeDocument/2006/relationships/image" Target="../media/image9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wmf"/><Relationship Id="rId1" Type="http://schemas.openxmlformats.org/officeDocument/2006/relationships/image" Target="../media/image10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pPr>
              <a:defRPr/>
            </a:pPr>
            <a:r>
              <a:rPr lang="en-US"/>
              <a:t>sadffa</a:t>
            </a:r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pPr>
              <a:defRPr/>
            </a:pPr>
            <a:fld id="{3B0F0EAB-A16E-4EE5-BCF6-F527EA48705A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7902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pPr>
              <a:defRPr/>
            </a:pPr>
            <a:r>
              <a:rPr lang="en-US"/>
              <a:t>sadffa</a:t>
            </a:r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pPr>
              <a:defRPr/>
            </a:pPr>
            <a:fld id="{2A65F1ED-1098-4F25-9B36-A53BE0285A29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789905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sadffa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A65F1ED-1098-4F25-9B36-A53BE0285A29}" type="slidenum">
              <a:rPr lang="ar-SA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953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EB75D8-6A0F-4916-9B60-0A43D58FA37D}" type="datetime1">
              <a:rPr lang="en-US" smtClean="0"/>
              <a:t>10/11/2021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AD9714-79C1-40EB-992F-D1901DD075E9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C5539B-A572-482D-A4F0-BF074C15B95E}" type="datetime1">
              <a:rPr lang="en-US" smtClean="0"/>
              <a:t>10/11/2021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0519B4-3B98-40A5-BA66-70FABA7577F3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CF124F-9E6D-485B-9694-A15AC2EC6B39}" type="datetime1">
              <a:rPr lang="en-US" smtClean="0"/>
              <a:t>10/11/2021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534BCF-5526-45D9-B6AE-A5355853378C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350D9F-3AE2-4564-BA35-0A04C6478FC1}" type="datetime1">
              <a:rPr lang="en-US" smtClean="0"/>
              <a:t>10/11/2021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188F75-C5B7-4FE5-9674-E41EA0486378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7CD0BC-DF55-49DF-A377-B81E6EF1DC78}" type="datetime1">
              <a:rPr lang="en-US" smtClean="0"/>
              <a:t>10/11/2021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05CCB3-0ADA-40C8-A096-7987F9D585A0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8DC90E-090C-40EB-883C-1AFA548E6122}" type="datetime1">
              <a:rPr lang="en-US" smtClean="0"/>
              <a:t>10/11/2021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1FC800-2D0B-4437-92E2-A11EE9D77BAD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4D48AB-BE82-463D-A129-FA9D50C1AD55}" type="datetime1">
              <a:rPr lang="en-US" smtClean="0"/>
              <a:t>10/11/2021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F89B4B-674C-4940-82AF-03CF5A1530B5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8EF810-1ED4-4E66-93C4-62B1C64D7211}" type="datetime1">
              <a:rPr lang="en-US" smtClean="0"/>
              <a:t>10/11/2021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8E5C5B-7405-469C-818B-470E2A0D9BEC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59637B-3AF8-4A29-BC16-E4D625CC6954}" type="datetime1">
              <a:rPr lang="en-US" smtClean="0"/>
              <a:t>10/11/2021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0F9218-7CC3-44D1-854D-D7FC3BE29F78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77AFB2-E1D2-48A0-850C-7472C1E90F31}" type="datetime1">
              <a:rPr lang="en-US" smtClean="0"/>
              <a:t>10/11/2021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8A5A45-895E-4E80-9370-5D1E86A8459A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EA89AD-9AC3-4F1A-9499-E26E0C47EECF}" type="datetime1">
              <a:rPr lang="en-US" smtClean="0"/>
              <a:t>10/11/2021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43E2D9-58FF-44D1-B21A-CEA0152F381D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fld id="{59A3EBE7-D8D8-493C-9323-CBFAA8D397C6}" type="datetime1">
              <a:rPr lang="en-US" smtClean="0"/>
              <a:t>10/11/2021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1">
              <a:defRPr sz="1000">
                <a:cs typeface="+mn-cs"/>
              </a:defRPr>
            </a:lvl1pPr>
          </a:lstStyle>
          <a:p>
            <a:pPr>
              <a:defRPr/>
            </a:pPr>
            <a:fld id="{79AF442A-FA2F-4559-9336-800CAD1C3A0D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hf hdr="0" ftr="0" dt="0"/>
  <p:txStyles>
    <p:titleStyle>
      <a:lvl1pPr algn="ctr" rtl="1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cs typeface="B Titr" pitchFamily="2" charset="-78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cs typeface="B Titr" pitchFamily="2" charset="-78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cs typeface="B Titr" pitchFamily="2" charset="-78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cs typeface="B Titr" pitchFamily="2" charset="-78"/>
        </a:defRPr>
      </a:lvl5pPr>
      <a:lvl6pPr marL="457200" algn="ctr" rtl="1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cs typeface="B Titr" pitchFamily="2" charset="-78"/>
        </a:defRPr>
      </a:lvl6pPr>
      <a:lvl7pPr marL="914400" algn="ctr" rtl="1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cs typeface="B Titr" pitchFamily="2" charset="-78"/>
        </a:defRPr>
      </a:lvl7pPr>
      <a:lvl8pPr marL="1371600" algn="ctr" rtl="1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cs typeface="B Titr" pitchFamily="2" charset="-78"/>
        </a:defRPr>
      </a:lvl8pPr>
      <a:lvl9pPr marL="1828800" algn="ctr" rtl="1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cs typeface="B Titr" pitchFamily="2" charset="-7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1.wmf"/><Relationship Id="rId10" Type="http://schemas.openxmlformats.org/officeDocument/2006/relationships/image" Target="../media/image57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tumblingrobot.com/2016/05/05/prove-vector-identities-using-cab-minus-bac-formula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7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2.svg"/><Relationship Id="rId11" Type="http://schemas.openxmlformats.org/officeDocument/2006/relationships/oleObject" Target="../embeddings/oleObject4.bin"/><Relationship Id="rId5" Type="http://schemas.openxmlformats.org/officeDocument/2006/relationships/image" Target="../media/image81.png"/><Relationship Id="rId10" Type="http://schemas.openxmlformats.org/officeDocument/2006/relationships/image" Target="../media/image77.wmf"/><Relationship Id="rId4" Type="http://schemas.openxmlformats.org/officeDocument/2006/relationships/image" Target="../media/image80.svg"/><Relationship Id="rId9" Type="http://schemas.openxmlformats.org/officeDocument/2006/relationships/oleObject" Target="../embeddings/oleObject3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3" Type="http://schemas.openxmlformats.org/officeDocument/2006/relationships/image" Target="../media/image88.png"/><Relationship Id="rId7" Type="http://schemas.openxmlformats.org/officeDocument/2006/relationships/oleObject" Target="../embeddings/oleObject5.bin"/><Relationship Id="rId12" Type="http://schemas.openxmlformats.org/officeDocument/2006/relationships/image" Target="../media/image8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91.jpg"/><Relationship Id="rId11" Type="http://schemas.openxmlformats.org/officeDocument/2006/relationships/oleObject" Target="../embeddings/oleObject7.bin"/><Relationship Id="rId5" Type="http://schemas.openxmlformats.org/officeDocument/2006/relationships/image" Target="../media/image90.png"/><Relationship Id="rId10" Type="http://schemas.openxmlformats.org/officeDocument/2006/relationships/image" Target="../media/image86.wmf"/><Relationship Id="rId4" Type="http://schemas.openxmlformats.org/officeDocument/2006/relationships/image" Target="../media/image89.svg"/><Relationship Id="rId9" Type="http://schemas.openxmlformats.org/officeDocument/2006/relationships/oleObject" Target="../embeddings/oleObject6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93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92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95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94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75.png"/><Relationship Id="rId7" Type="http://schemas.openxmlformats.org/officeDocument/2006/relationships/image" Target="../media/image9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96.w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98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9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10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jpeg"/><Relationship Id="rId5" Type="http://schemas.openxmlformats.org/officeDocument/2006/relationships/image" Target="../media/image105.jpg"/><Relationship Id="rId4" Type="http://schemas.openxmlformats.org/officeDocument/2006/relationships/image" Target="../media/image10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oleObject" Target="../embeddings/oleObject16.bin"/><Relationship Id="rId7" Type="http://schemas.openxmlformats.org/officeDocument/2006/relationships/image" Target="../media/image1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7.wmf"/><Relationship Id="rId9" Type="http://schemas.openxmlformats.org/officeDocument/2006/relationships/image" Target="../media/image108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jpe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jpeg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wmf"/><Relationship Id="rId13" Type="http://schemas.openxmlformats.org/officeDocument/2006/relationships/oleObject" Target="../embeddings/oleObject22.bin"/><Relationship Id="rId18" Type="http://schemas.openxmlformats.org/officeDocument/2006/relationships/image" Target="../media/image153.wmf"/><Relationship Id="rId3" Type="http://schemas.openxmlformats.org/officeDocument/2006/relationships/image" Target="../media/image154.png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150.wmf"/><Relationship Id="rId17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2.wmf"/><Relationship Id="rId20" Type="http://schemas.openxmlformats.org/officeDocument/2006/relationships/image" Target="../media/image157.png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47.w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8.bin"/><Relationship Id="rId15" Type="http://schemas.openxmlformats.org/officeDocument/2006/relationships/oleObject" Target="../embeddings/oleObject23.bin"/><Relationship Id="rId10" Type="http://schemas.openxmlformats.org/officeDocument/2006/relationships/image" Target="../media/image149.wmf"/><Relationship Id="rId19" Type="http://schemas.openxmlformats.org/officeDocument/2006/relationships/image" Target="../media/image156.png"/><Relationship Id="rId4" Type="http://schemas.openxmlformats.org/officeDocument/2006/relationships/image" Target="../media/image155.png"/><Relationship Id="rId9" Type="http://schemas.openxmlformats.org/officeDocument/2006/relationships/oleObject" Target="../embeddings/oleObject20.bin"/><Relationship Id="rId14" Type="http://schemas.openxmlformats.org/officeDocument/2006/relationships/image" Target="../media/image151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9.bin"/><Relationship Id="rId18" Type="http://schemas.openxmlformats.org/officeDocument/2006/relationships/image" Target="../media/image152.wmf"/><Relationship Id="rId26" Type="http://schemas.openxmlformats.org/officeDocument/2006/relationships/oleObject" Target="../embeddings/oleObject37.bin"/><Relationship Id="rId3" Type="http://schemas.openxmlformats.org/officeDocument/2006/relationships/oleObject" Target="../embeddings/oleObject25.bin"/><Relationship Id="rId21" Type="http://schemas.openxmlformats.org/officeDocument/2006/relationships/oleObject" Target="../embeddings/oleObject33.bin"/><Relationship Id="rId34" Type="http://schemas.openxmlformats.org/officeDocument/2006/relationships/image" Target="../media/image175.png"/><Relationship Id="rId7" Type="http://schemas.openxmlformats.org/officeDocument/2006/relationships/oleObject" Target="../embeddings/oleObject26.bin"/><Relationship Id="rId12" Type="http://schemas.openxmlformats.org/officeDocument/2006/relationships/image" Target="../media/image149.wmf"/><Relationship Id="rId17" Type="http://schemas.openxmlformats.org/officeDocument/2006/relationships/oleObject" Target="../embeddings/oleObject31.bin"/><Relationship Id="rId25" Type="http://schemas.openxmlformats.org/officeDocument/2006/relationships/oleObject" Target="../embeddings/oleObject36.bin"/><Relationship Id="rId33" Type="http://schemas.openxmlformats.org/officeDocument/2006/relationships/image" Target="../media/image172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1.wmf"/><Relationship Id="rId20" Type="http://schemas.openxmlformats.org/officeDocument/2006/relationships/image" Target="../media/image153.wmf"/><Relationship Id="rId29" Type="http://schemas.openxmlformats.org/officeDocument/2006/relationships/image" Target="../media/image170.w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74.png"/><Relationship Id="rId11" Type="http://schemas.openxmlformats.org/officeDocument/2006/relationships/oleObject" Target="../embeddings/oleObject28.bin"/><Relationship Id="rId24" Type="http://schemas.openxmlformats.org/officeDocument/2006/relationships/oleObject" Target="../embeddings/oleObject35.bin"/><Relationship Id="rId32" Type="http://schemas.openxmlformats.org/officeDocument/2006/relationships/oleObject" Target="../embeddings/oleObject40.bin"/><Relationship Id="rId5" Type="http://schemas.openxmlformats.org/officeDocument/2006/relationships/image" Target="../media/image173.png"/><Relationship Id="rId15" Type="http://schemas.openxmlformats.org/officeDocument/2006/relationships/oleObject" Target="../embeddings/oleObject30.bin"/><Relationship Id="rId23" Type="http://schemas.openxmlformats.org/officeDocument/2006/relationships/oleObject" Target="../embeddings/oleObject34.bin"/><Relationship Id="rId28" Type="http://schemas.openxmlformats.org/officeDocument/2006/relationships/oleObject" Target="../embeddings/oleObject38.bin"/><Relationship Id="rId10" Type="http://schemas.openxmlformats.org/officeDocument/2006/relationships/image" Target="../media/image148.wmf"/><Relationship Id="rId19" Type="http://schemas.openxmlformats.org/officeDocument/2006/relationships/oleObject" Target="../embeddings/oleObject32.bin"/><Relationship Id="rId31" Type="http://schemas.openxmlformats.org/officeDocument/2006/relationships/image" Target="../media/image171.wmf"/><Relationship Id="rId4" Type="http://schemas.openxmlformats.org/officeDocument/2006/relationships/image" Target="../media/image167.wmf"/><Relationship Id="rId9" Type="http://schemas.openxmlformats.org/officeDocument/2006/relationships/oleObject" Target="../embeddings/oleObject27.bin"/><Relationship Id="rId14" Type="http://schemas.openxmlformats.org/officeDocument/2006/relationships/image" Target="../media/image150.wmf"/><Relationship Id="rId22" Type="http://schemas.openxmlformats.org/officeDocument/2006/relationships/image" Target="../media/image147.wmf"/><Relationship Id="rId27" Type="http://schemas.openxmlformats.org/officeDocument/2006/relationships/image" Target="../media/image169.wmf"/><Relationship Id="rId30" Type="http://schemas.openxmlformats.org/officeDocument/2006/relationships/oleObject" Target="../embeddings/oleObject39.bin"/><Relationship Id="rId8" Type="http://schemas.openxmlformats.org/officeDocument/2006/relationships/image" Target="../media/image168.wmf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48.wmf"/><Relationship Id="rId18" Type="http://schemas.openxmlformats.org/officeDocument/2006/relationships/oleObject" Target="../embeddings/oleObject45.bin"/><Relationship Id="rId3" Type="http://schemas.openxmlformats.org/officeDocument/2006/relationships/image" Target="../media/image178.png"/><Relationship Id="rId21" Type="http://schemas.openxmlformats.org/officeDocument/2006/relationships/image" Target="../media/image183.png"/><Relationship Id="rId7" Type="http://schemas.openxmlformats.org/officeDocument/2006/relationships/image" Target="../media/image181.png"/><Relationship Id="rId12" Type="http://schemas.openxmlformats.org/officeDocument/2006/relationships/oleObject" Target="../embeddings/oleObject42.bin"/><Relationship Id="rId17" Type="http://schemas.openxmlformats.org/officeDocument/2006/relationships/image" Target="../media/image176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4.bin"/><Relationship Id="rId20" Type="http://schemas.openxmlformats.org/officeDocument/2006/relationships/oleObject" Target="../embeddings/oleObject46.bin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80.png"/><Relationship Id="rId11" Type="http://schemas.openxmlformats.org/officeDocument/2006/relationships/image" Target="../media/image147.wmf"/><Relationship Id="rId5" Type="http://schemas.microsoft.com/office/2007/relationships/hdphoto" Target="../media/hdphoto1.wdp"/><Relationship Id="rId15" Type="http://schemas.openxmlformats.org/officeDocument/2006/relationships/image" Target="../media/image150.wmf"/><Relationship Id="rId10" Type="http://schemas.openxmlformats.org/officeDocument/2006/relationships/oleObject" Target="../embeddings/oleObject41.bin"/><Relationship Id="rId19" Type="http://schemas.openxmlformats.org/officeDocument/2006/relationships/image" Target="../media/image177.wmf"/><Relationship Id="rId4" Type="http://schemas.openxmlformats.org/officeDocument/2006/relationships/image" Target="../media/image179.png"/><Relationship Id="rId9" Type="http://schemas.openxmlformats.org/officeDocument/2006/relationships/image" Target="../media/image182.png"/><Relationship Id="rId14" Type="http://schemas.openxmlformats.org/officeDocument/2006/relationships/oleObject" Target="../embeddings/oleObject43.bin"/><Relationship Id="rId22" Type="http://schemas.openxmlformats.org/officeDocument/2006/relationships/image" Target="../media/image18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.bin"/><Relationship Id="rId13" Type="http://schemas.openxmlformats.org/officeDocument/2006/relationships/image" Target="../media/image189.wmf"/><Relationship Id="rId3" Type="http://schemas.openxmlformats.org/officeDocument/2006/relationships/image" Target="../media/image190.png"/><Relationship Id="rId7" Type="http://schemas.openxmlformats.org/officeDocument/2006/relationships/image" Target="../media/image186.wmf"/><Relationship Id="rId12" Type="http://schemas.openxmlformats.org/officeDocument/2006/relationships/oleObject" Target="../embeddings/oleObject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48.bin"/><Relationship Id="rId11" Type="http://schemas.openxmlformats.org/officeDocument/2006/relationships/image" Target="../media/image188.wmf"/><Relationship Id="rId5" Type="http://schemas.openxmlformats.org/officeDocument/2006/relationships/image" Target="../media/image185.wmf"/><Relationship Id="rId10" Type="http://schemas.openxmlformats.org/officeDocument/2006/relationships/oleObject" Target="../embeddings/oleObject50.bin"/><Relationship Id="rId4" Type="http://schemas.openxmlformats.org/officeDocument/2006/relationships/oleObject" Target="../embeddings/oleObject47.bin"/><Relationship Id="rId9" Type="http://schemas.openxmlformats.org/officeDocument/2006/relationships/image" Target="../media/image187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95.wmf"/><Relationship Id="rId5" Type="http://schemas.openxmlformats.org/officeDocument/2006/relationships/oleObject" Target="../embeddings/oleObject53.bin"/><Relationship Id="rId4" Type="http://schemas.openxmlformats.org/officeDocument/2006/relationships/image" Target="../media/image194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1.wmf"/><Relationship Id="rId4" Type="http://schemas.openxmlformats.org/officeDocument/2006/relationships/image" Target="../media/image42.png"/><Relationship Id="rId9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DFA3C-6B95-44A5-B864-C26A6F2D5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CC"/>
                </a:solidFill>
              </a:rPr>
              <a:t>Electromagnetics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7C2C2-292A-434D-9294-3F4B8EF6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32BDC6-AC08-4C2A-A2E9-1BB8E5F6B1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5625" y="1341438"/>
            <a:ext cx="4052749" cy="28643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F929E5-36DB-4D2A-8C0F-D23F918A5B9D}"/>
              </a:ext>
            </a:extLst>
          </p:cNvPr>
          <p:cNvSpPr txBox="1"/>
          <p:nvPr/>
        </p:nvSpPr>
        <p:spPr>
          <a:xfrm>
            <a:off x="3407228" y="4223998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G. M. </a:t>
            </a:r>
            <a:r>
              <a:rPr lang="en-US" b="1" dirty="0" err="1"/>
              <a:t>Parsanasab</a:t>
            </a:r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054196-F6DC-4460-B422-238FB1AA8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338" y="274638"/>
            <a:ext cx="980952" cy="12380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B7DB64-3499-4734-9D97-903075B1DF26}"/>
              </a:ext>
            </a:extLst>
          </p:cNvPr>
          <p:cNvSpPr txBox="1"/>
          <p:nvPr/>
        </p:nvSpPr>
        <p:spPr>
          <a:xfrm>
            <a:off x="152399" y="4958500"/>
            <a:ext cx="88391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References:</a:t>
            </a:r>
          </a:p>
          <a:p>
            <a:r>
              <a:rPr lang="en-US" sz="1400" b="1" dirty="0"/>
              <a:t>[1] </a:t>
            </a:r>
            <a:r>
              <a:rPr lang="en-GB" sz="1400" b="1" dirty="0"/>
              <a:t>David J. Griffiths, Introduction to Electrodynamics-Cambridge University Press (2017).</a:t>
            </a:r>
          </a:p>
          <a:p>
            <a:r>
              <a:rPr lang="en-GB" sz="1400" b="1" dirty="0"/>
              <a:t>[2] Cheng, David </a:t>
            </a:r>
            <a:r>
              <a:rPr lang="en-GB" sz="1400" b="1" dirty="0" err="1"/>
              <a:t>Keun</a:t>
            </a:r>
            <a:r>
              <a:rPr lang="en-GB" sz="1400" b="1" dirty="0"/>
              <a:t>, Field and wave electromagnetics-Pearson New international ed. (2013_2014).</a:t>
            </a:r>
          </a:p>
          <a:p>
            <a:r>
              <a:rPr lang="en-GB" sz="1400" b="1" dirty="0"/>
              <a:t>[3] Purcell E.M., Morin D.J. - Electricity and Magnetism-Cambridge University Press (2013).</a:t>
            </a:r>
          </a:p>
          <a:p>
            <a:r>
              <a:rPr lang="en-GB" sz="1400" b="1" dirty="0"/>
              <a:t>[4] Jr. George Brinton Thomas, Christopher Heil, Joel Hass, </a:t>
            </a:r>
            <a:r>
              <a:rPr lang="en-GB" sz="1400" b="1" dirty="0" err="1"/>
              <a:t>Przemyslaw</a:t>
            </a:r>
            <a:r>
              <a:rPr lang="en-GB" sz="1400" b="1" dirty="0"/>
              <a:t> </a:t>
            </a:r>
            <a:r>
              <a:rPr lang="en-GB" sz="1400" b="1" dirty="0" err="1"/>
              <a:t>Bogacki</a:t>
            </a:r>
            <a:r>
              <a:rPr lang="en-GB" sz="1400" b="1" dirty="0"/>
              <a:t>, Maurice D. Weir, University calculus, early transcendentals (2020).</a:t>
            </a:r>
            <a:endParaRPr lang="en-US" sz="1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1D605E-9ACB-45AD-BAFD-77E5FAD0B95D}"/>
              </a:ext>
            </a:extLst>
          </p:cNvPr>
          <p:cNvSpPr txBox="1"/>
          <p:nvPr/>
        </p:nvSpPr>
        <p:spPr>
          <a:xfrm>
            <a:off x="7137699" y="2232210"/>
            <a:ext cx="13339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  <a:latin typeface="Times New Roman" panose="02020603050405020304" pitchFamily="18" charset="0"/>
                <a:cs typeface="+mj-cs"/>
              </a:rPr>
              <a:t># 1</a:t>
            </a:r>
          </a:p>
        </p:txBody>
      </p:sp>
    </p:spTree>
    <p:extLst>
      <p:ext uri="{BB962C8B-B14F-4D97-AF65-F5344CB8AC3E}">
        <p14:creationId xmlns:p14="http://schemas.microsoft.com/office/powerpoint/2010/main" val="217631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ED14A-3ACE-4602-B0A6-86BFE91C6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BE66AD-AED8-489F-8076-22B1D8C48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57" y="839235"/>
            <a:ext cx="7598229" cy="28945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7AEA05-BD16-4581-8D0E-9247AB5F3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24" y="4077586"/>
            <a:ext cx="7946412" cy="211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88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D67E13F-3534-4F88-8323-B2E2920D5185}"/>
              </a:ext>
            </a:extLst>
          </p:cNvPr>
          <p:cNvSpPr/>
          <p:nvPr/>
        </p:nvSpPr>
        <p:spPr>
          <a:xfrm>
            <a:off x="474180" y="850109"/>
            <a:ext cx="2355223" cy="163224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917846-C641-4F16-B2C5-81963D0F0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370" y="724244"/>
            <a:ext cx="5463189" cy="1848495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0A45B7B4-E65A-46BF-9B27-22E32ED742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2141946"/>
              </p:ext>
            </p:extLst>
          </p:nvPr>
        </p:nvGraphicFramePr>
        <p:xfrm>
          <a:off x="533878" y="916984"/>
          <a:ext cx="2295525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4" name="Equation" r:id="rId4" imgW="1307880" imgH="774360" progId="Equation.DSMT4">
                  <p:embed/>
                </p:oleObj>
              </mc:Choice>
              <mc:Fallback>
                <p:oleObj name="Equation" r:id="rId4" imgW="1307880" imgH="774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3878" y="916984"/>
                        <a:ext cx="2295525" cy="1358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DACBC2A-78F0-48A1-953C-8A8BD022F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081" y="2540698"/>
            <a:ext cx="2520047" cy="4788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2A2006-5E4F-4DEB-811D-B9B5A8E979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081" y="3028797"/>
            <a:ext cx="5370739" cy="9772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B9AF98-3F2A-49AF-A353-AF2AC9934F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8061" y="2486261"/>
            <a:ext cx="3536496" cy="4565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31B817-8BAA-4817-B971-E097AAAEB4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361" y="4017187"/>
            <a:ext cx="6343650" cy="60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EED2E4-26EF-4E44-8D05-0B41443659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043" y="4704850"/>
            <a:ext cx="6134100" cy="10763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D2953B-1EE1-4015-B414-584C6BA04D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1243" y="5853619"/>
            <a:ext cx="2990850" cy="723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2C522B-9860-4226-BD95-FD459DBBD0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25636" y="5853619"/>
            <a:ext cx="2857500" cy="685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9B1FFB-D34B-4CD2-9565-9CB085CBF086}"/>
              </a:ext>
            </a:extLst>
          </p:cNvPr>
          <p:cNvSpPr/>
          <p:nvPr/>
        </p:nvSpPr>
        <p:spPr>
          <a:xfrm>
            <a:off x="867730" y="190505"/>
            <a:ext cx="50967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CC"/>
                </a:solidFill>
              </a:rPr>
              <a:t>Vector Algebra: Component Form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60792E1-2C3E-4EF8-B273-0F0D9493C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8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592FF2-1570-4C08-9E1B-6D716FB23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58" y="861214"/>
            <a:ext cx="3838575" cy="22193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AD9692E-F3D9-4B42-BD67-F78083015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22" y="3199041"/>
            <a:ext cx="7410450" cy="1143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FB8EB4-40CB-4640-A362-990CAA96C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871" y="4579045"/>
            <a:ext cx="3409950" cy="13049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7A851-7B14-478C-8A58-804849AC1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3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8B4F5A-7577-4790-A6DB-DE2F294CF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01" y="309699"/>
            <a:ext cx="6453727" cy="62386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63D011-AAF2-4DE2-865B-343D91F9DEF0}"/>
              </a:ext>
            </a:extLst>
          </p:cNvPr>
          <p:cNvSpPr/>
          <p:nvPr/>
        </p:nvSpPr>
        <p:spPr>
          <a:xfrm>
            <a:off x="6776357" y="478696"/>
            <a:ext cx="2367643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CC"/>
                </a:solidFill>
              </a:rPr>
              <a:t>Of course, you can get the answer more easily by drawing in a diagonal across</a:t>
            </a:r>
          </a:p>
          <a:p>
            <a:r>
              <a:rPr lang="en-GB" sz="1600" dirty="0">
                <a:solidFill>
                  <a:srgbClr val="0000CC"/>
                </a:solidFill>
              </a:rPr>
              <a:t>the top of the cube, completing the equilateral triangle. But in cases where the</a:t>
            </a:r>
          </a:p>
          <a:p>
            <a:r>
              <a:rPr lang="en-GB" sz="1600" dirty="0">
                <a:solidFill>
                  <a:srgbClr val="0000CC"/>
                </a:solidFill>
              </a:rPr>
              <a:t>geometry is not so simple, this device of comparing the abstract and component</a:t>
            </a:r>
          </a:p>
          <a:p>
            <a:r>
              <a:rPr lang="en-GB" sz="1600" dirty="0">
                <a:solidFill>
                  <a:srgbClr val="0000CC"/>
                </a:solidFill>
              </a:rPr>
              <a:t>forms of the dot product can be a very efficient means of finding angles.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D231DF9-D4D0-4F2C-9E79-BBCD60C32494}"/>
              </a:ext>
            </a:extLst>
          </p:cNvPr>
          <p:cNvGrpSpPr/>
          <p:nvPr/>
        </p:nvGrpSpPr>
        <p:grpSpPr>
          <a:xfrm>
            <a:off x="6652636" y="4596837"/>
            <a:ext cx="1713036" cy="1680404"/>
            <a:chOff x="6652636" y="4596837"/>
            <a:chExt cx="1713036" cy="168040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0566FCF-BFFF-4459-847A-484C7921E2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52636" y="4596837"/>
              <a:ext cx="1713036" cy="1680404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765D97D-786C-4312-AB6C-D578DD4E5A19}"/>
                </a:ext>
              </a:extLst>
            </p:cNvPr>
            <p:cNvCxnSpPr/>
            <p:nvPr/>
          </p:nvCxnSpPr>
          <p:spPr>
            <a:xfrm flipV="1">
              <a:off x="6989064" y="4974336"/>
              <a:ext cx="832104" cy="3048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DD5226E-0B21-4E4D-A803-D727613C441A}"/>
                </a:ext>
              </a:extLst>
            </p:cNvPr>
            <p:cNvCxnSpPr/>
            <p:nvPr/>
          </p:nvCxnSpPr>
          <p:spPr>
            <a:xfrm flipH="1" flipV="1">
              <a:off x="6981444" y="5279136"/>
              <a:ext cx="228600" cy="248412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74D495B-B9BC-46C8-B340-978B0FA230DC}"/>
                </a:ext>
              </a:extLst>
            </p:cNvPr>
            <p:cNvCxnSpPr/>
            <p:nvPr/>
          </p:nvCxnSpPr>
          <p:spPr>
            <a:xfrm flipV="1">
              <a:off x="7210044" y="4974336"/>
              <a:ext cx="611124" cy="553212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0E1274-38DA-435A-B4A5-1F723CA30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27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808B91-2B05-4C38-A394-3E84214AF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592" y="838711"/>
            <a:ext cx="2553226" cy="18264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C9CFE5-69D4-4A7F-97C5-BF6E9693E492}"/>
              </a:ext>
            </a:extLst>
          </p:cNvPr>
          <p:cNvSpPr/>
          <p:nvPr/>
        </p:nvSpPr>
        <p:spPr>
          <a:xfrm>
            <a:off x="6517120" y="2665176"/>
            <a:ext cx="25309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The parallelogram determined by </a:t>
            </a:r>
            <a:r>
              <a:rPr lang="en-GB" b="1" dirty="0"/>
              <a:t>u</a:t>
            </a:r>
            <a:r>
              <a:rPr lang="en-GB" dirty="0"/>
              <a:t> and </a:t>
            </a:r>
            <a:r>
              <a:rPr lang="en-GB" b="1" dirty="0"/>
              <a:t>v.</a:t>
            </a:r>
            <a:endParaRPr lang="en-US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F136E4-67EA-4CA3-B272-DF37EFBE5E5C}"/>
              </a:ext>
            </a:extLst>
          </p:cNvPr>
          <p:cNvSpPr/>
          <p:nvPr/>
        </p:nvSpPr>
        <p:spPr>
          <a:xfrm>
            <a:off x="932252" y="392277"/>
            <a:ext cx="20508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CC"/>
                </a:solidFill>
              </a:rPr>
              <a:t>Triple Products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DC8AE2-5B12-48DE-8307-B61B8182F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71" y="792387"/>
            <a:ext cx="6847114" cy="3280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286880-969C-47A4-8BF0-B6A663619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21" y="1120465"/>
            <a:ext cx="5633357" cy="28959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31F07C-71FB-440B-BA17-911A9A09D3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57" y="4245146"/>
            <a:ext cx="5116286" cy="228151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02AF5F-E8CB-402C-AACD-07BA22026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01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25B1E6-FB43-44DB-BA72-B04C05059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313" y="561294"/>
            <a:ext cx="3880158" cy="30037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51C03C-2138-41A7-B49A-85FD298621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306" y="1619485"/>
            <a:ext cx="4605338" cy="12264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23CB46-4DB0-4928-87F4-631CDAA94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33" y="3856264"/>
            <a:ext cx="6315075" cy="723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BCA9D0-83EC-4033-9A35-1B1A2738E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1532" y="4638440"/>
            <a:ext cx="4333875" cy="60007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B79821-1C7D-4599-8E63-920B72808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95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A8AED-7C7E-4A4E-8877-3DFE33B7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BD7790-42E0-4BAA-9A54-9898D6849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11" y="861333"/>
            <a:ext cx="4781550" cy="4762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373B15-FA3C-4BE9-AC1A-F340489A731B}"/>
              </a:ext>
            </a:extLst>
          </p:cNvPr>
          <p:cNvSpPr/>
          <p:nvPr/>
        </p:nvSpPr>
        <p:spPr>
          <a:xfrm>
            <a:off x="755197" y="245320"/>
            <a:ext cx="49394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CC"/>
                </a:solidFill>
              </a:rPr>
              <a:t>Vector triple product </a:t>
            </a:r>
            <a:r>
              <a:rPr lang="en-US" sz="2000" b="1" dirty="0"/>
              <a:t>(</a:t>
            </a:r>
            <a:r>
              <a:rPr lang="en-US" sz="2400" b="1" dirty="0"/>
              <a:t>BAC-CAB</a:t>
            </a:r>
            <a:r>
              <a:rPr lang="en-US" sz="2000" dirty="0"/>
              <a:t> rule):</a:t>
            </a:r>
            <a:endParaRPr lang="en-US" sz="2000" b="1" dirty="0">
              <a:solidFill>
                <a:srgbClr val="0000CC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1D05C2-A5D1-4332-BBE6-79525F1BA7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197" y="1578428"/>
            <a:ext cx="6968443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4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EF122F-9C58-44D2-9A3D-12CD1CC92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4EFD4B-AACD-417E-A908-7BC4C7CB6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23" y="170882"/>
            <a:ext cx="7096125" cy="1209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61FBD6-F79D-469F-A8A2-F381DDC871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944" y="1380557"/>
            <a:ext cx="7396843" cy="43290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0DCA8B-6DAF-4E8A-BEA6-28608A64C636}"/>
              </a:ext>
            </a:extLst>
          </p:cNvPr>
          <p:cNvSpPr/>
          <p:nvPr/>
        </p:nvSpPr>
        <p:spPr>
          <a:xfrm>
            <a:off x="870857" y="5995903"/>
            <a:ext cx="77615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https://www.stumblingrobot.com/2016/05/05/prove-vector-identities-using-cab-minus-bac-formula/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AF289F-7FEC-40FF-90B8-9BEEDB5BCF83}"/>
              </a:ext>
            </a:extLst>
          </p:cNvPr>
          <p:cNvSpPr txBox="1"/>
          <p:nvPr/>
        </p:nvSpPr>
        <p:spPr>
          <a:xfrm>
            <a:off x="870857" y="5769429"/>
            <a:ext cx="15776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For more info:</a:t>
            </a:r>
          </a:p>
        </p:txBody>
      </p:sp>
    </p:spTree>
    <p:extLst>
      <p:ext uri="{BB962C8B-B14F-4D97-AF65-F5344CB8AC3E}">
        <p14:creationId xmlns:p14="http://schemas.microsoft.com/office/powerpoint/2010/main" val="34215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1AD124D-FDD1-4447-826D-4D17498FF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4320" y="1187688"/>
            <a:ext cx="2577847" cy="83667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649796-DA0D-45A3-B2B2-4DAEFB666632}"/>
              </a:ext>
            </a:extLst>
          </p:cNvPr>
          <p:cNvSpPr/>
          <p:nvPr/>
        </p:nvSpPr>
        <p:spPr>
          <a:xfrm>
            <a:off x="619841" y="641845"/>
            <a:ext cx="38922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CC"/>
                </a:solidFill>
              </a:rPr>
              <a:t>a) Kronecker delta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E044D02-051C-457F-B7AA-4F3D754FE4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9841" y="2082248"/>
            <a:ext cx="1683441" cy="178757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7E6BD5B-94F9-47F3-BB3F-7F20E4C54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38330" y="2561407"/>
            <a:ext cx="3370936" cy="818928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EEFCB0FC-AC57-4633-8E86-7187CBDE5C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2953580"/>
              </p:ext>
            </p:extLst>
          </p:nvPr>
        </p:nvGraphicFramePr>
        <p:xfrm>
          <a:off x="3972032" y="719476"/>
          <a:ext cx="2285436" cy="162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" name="Equation" r:id="rId9" imgW="1002960" imgH="711000" progId="Equation.DSMT4">
                  <p:embed/>
                </p:oleObj>
              </mc:Choice>
              <mc:Fallback>
                <p:oleObj name="Equation" r:id="rId9" imgW="100296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972032" y="719476"/>
                        <a:ext cx="2285436" cy="1620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20E4D074-842B-4C69-B798-5864607D8014}"/>
              </a:ext>
            </a:extLst>
          </p:cNvPr>
          <p:cNvSpPr/>
          <p:nvPr/>
        </p:nvSpPr>
        <p:spPr>
          <a:xfrm>
            <a:off x="619841" y="4117083"/>
            <a:ext cx="52068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CC"/>
                </a:solidFill>
              </a:rPr>
              <a:t>b) Einstein summation convention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13015B-778C-4096-8276-BB9461F00488}"/>
              </a:ext>
            </a:extLst>
          </p:cNvPr>
          <p:cNvCxnSpPr/>
          <p:nvPr/>
        </p:nvCxnSpPr>
        <p:spPr>
          <a:xfrm>
            <a:off x="408214" y="3926659"/>
            <a:ext cx="84963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BD939EE-F65B-42A6-9044-DA906311C8E9}"/>
              </a:ext>
            </a:extLst>
          </p:cNvPr>
          <p:cNvSpPr/>
          <p:nvPr/>
        </p:nvSpPr>
        <p:spPr>
          <a:xfrm>
            <a:off x="704320" y="200888"/>
            <a:ext cx="40160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>
                <a:solidFill>
                  <a:srgbClr val="C00000"/>
                </a:solidFill>
              </a:rPr>
              <a:t>Simplifying Vector Expressions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48F32B-391E-4BD2-B77C-C1DD4B403C5E}"/>
              </a:ext>
            </a:extLst>
          </p:cNvPr>
          <p:cNvSpPr/>
          <p:nvPr/>
        </p:nvSpPr>
        <p:spPr>
          <a:xfrm>
            <a:off x="555171" y="4571791"/>
            <a:ext cx="82023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Einstein summation is a notational convention for simplifying expressions including summations of vectors, matrices:</a:t>
            </a:r>
          </a:p>
          <a:p>
            <a:r>
              <a:rPr lang="en-GB" b="1" u="sng" dirty="0">
                <a:solidFill>
                  <a:srgbClr val="FF0000"/>
                </a:solidFill>
              </a:rPr>
              <a:t>Repeated indices are implicitly summed over</a:t>
            </a:r>
          </a:p>
          <a:p>
            <a:endParaRPr lang="en-US" dirty="0"/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99DB73DB-9450-4547-BDD8-BAEA3A77B2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6566189"/>
              </p:ext>
            </p:extLst>
          </p:nvPr>
        </p:nvGraphicFramePr>
        <p:xfrm>
          <a:off x="722324" y="5456165"/>
          <a:ext cx="3161916" cy="7847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" name="Equation" r:id="rId11" imgW="1739880" imgH="431640" progId="Equation.DSMT4">
                  <p:embed/>
                </p:oleObj>
              </mc:Choice>
              <mc:Fallback>
                <p:oleObj name="Equation" r:id="rId11" imgW="17398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22324" y="5456165"/>
                        <a:ext cx="3161916" cy="7847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50AD1E-BAE9-40C2-BDB8-DBF0C9601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69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E5DCD40-134C-4D2B-B352-26D527266009}"/>
              </a:ext>
            </a:extLst>
          </p:cNvPr>
          <p:cNvSpPr/>
          <p:nvPr/>
        </p:nvSpPr>
        <p:spPr>
          <a:xfrm>
            <a:off x="4209914" y="4098982"/>
            <a:ext cx="4656435" cy="653141"/>
          </a:xfrm>
          <a:prstGeom prst="roundRect">
            <a:avLst/>
          </a:prstGeom>
          <a:solidFill>
            <a:srgbClr val="FEE2FA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230E6C8-FC51-4BB8-AF16-7704144A2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7651" y="3926524"/>
            <a:ext cx="3494397" cy="8255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20B010-1BC8-415F-B82F-6E42B60574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025" y="2139476"/>
            <a:ext cx="2527073" cy="126353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11302B-B1A4-40B2-B181-7A23D7C8C5EE}"/>
              </a:ext>
            </a:extLst>
          </p:cNvPr>
          <p:cNvSpPr/>
          <p:nvPr/>
        </p:nvSpPr>
        <p:spPr>
          <a:xfrm>
            <a:off x="758601" y="165087"/>
            <a:ext cx="27462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CC"/>
                </a:solidFill>
              </a:rPr>
              <a:t>c) Levi-</a:t>
            </a:r>
            <a:r>
              <a:rPr lang="en-US" sz="2000" b="1" dirty="0" err="1">
                <a:solidFill>
                  <a:srgbClr val="0000CC"/>
                </a:solidFill>
              </a:rPr>
              <a:t>Civita</a:t>
            </a:r>
            <a:r>
              <a:rPr lang="en-US" sz="2000" b="1" dirty="0">
                <a:solidFill>
                  <a:srgbClr val="0000CC"/>
                </a:solidFill>
              </a:rPr>
              <a:t> symbol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3AA1229-B910-4FD1-8BFB-AC21FA37DC81}"/>
              </a:ext>
            </a:extLst>
          </p:cNvPr>
          <p:cNvGrpSpPr/>
          <p:nvPr/>
        </p:nvGrpSpPr>
        <p:grpSpPr>
          <a:xfrm>
            <a:off x="4729843" y="1796152"/>
            <a:ext cx="3532414" cy="2022606"/>
            <a:chOff x="4927448" y="2231033"/>
            <a:chExt cx="3996029" cy="241142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88190F9-2FDF-4190-8485-B80589D65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5608" y="2231033"/>
              <a:ext cx="2977869" cy="2411427"/>
            </a:xfrm>
            <a:prstGeom prst="rect">
              <a:avLst/>
            </a:prstGeom>
          </p:spPr>
        </p:pic>
        <p:graphicFrame>
          <p:nvGraphicFramePr>
            <p:cNvPr id="18" name="Object 17">
              <a:extLst>
                <a:ext uri="{FF2B5EF4-FFF2-40B4-BE49-F238E27FC236}">
                  <a16:creationId xmlns:a16="http://schemas.microsoft.com/office/drawing/2014/main" id="{9BA4E42B-4E2F-433E-B393-BF984143FAE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7702060"/>
                </p:ext>
              </p:extLst>
            </p:nvPr>
          </p:nvGraphicFramePr>
          <p:xfrm>
            <a:off x="4927448" y="3184452"/>
            <a:ext cx="1062236" cy="7208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27" name="Equation" r:id="rId7" imgW="355320" imgH="241200" progId="Equation.DSMT4">
                    <p:embed/>
                  </p:oleObj>
                </mc:Choice>
                <mc:Fallback>
                  <p:oleObj name="Equation" r:id="rId7" imgW="355320" imgH="2412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927448" y="3184452"/>
                          <a:ext cx="1062236" cy="72080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F7CE5787-8FFF-4B2F-A96D-77D812F202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672975"/>
              </p:ext>
            </p:extLst>
          </p:nvPr>
        </p:nvGraphicFramePr>
        <p:xfrm>
          <a:off x="219303" y="765799"/>
          <a:ext cx="8605837" cy="117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8" name="Equation" r:id="rId9" imgW="5194080" imgH="711000" progId="Equation.DSMT4">
                  <p:embed/>
                </p:oleObj>
              </mc:Choice>
              <mc:Fallback>
                <p:oleObj name="Equation" r:id="rId9" imgW="519408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9303" y="765799"/>
                        <a:ext cx="8605837" cy="1177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53D9D824-D1C9-4A56-A33F-EC8D1ECC2DBF}"/>
              </a:ext>
            </a:extLst>
          </p:cNvPr>
          <p:cNvSpPr/>
          <p:nvPr/>
        </p:nvSpPr>
        <p:spPr>
          <a:xfrm>
            <a:off x="5569138" y="4762209"/>
            <a:ext cx="2082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Einstein Notation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3A47665-F207-4C92-86C0-5A2435DB76E3}"/>
              </a:ext>
            </a:extLst>
          </p:cNvPr>
          <p:cNvCxnSpPr/>
          <p:nvPr/>
        </p:nvCxnSpPr>
        <p:spPr>
          <a:xfrm flipV="1">
            <a:off x="136071" y="3874844"/>
            <a:ext cx="887185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6" name="Graphic 25">
            <a:extLst>
              <a:ext uri="{FF2B5EF4-FFF2-40B4-BE49-F238E27FC236}">
                <a16:creationId xmlns:a16="http://schemas.microsoft.com/office/drawing/2014/main" id="{8B07E8F6-B88A-4AEC-82B8-1014917E7C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2018"/>
          <a:stretch/>
        </p:blipFill>
        <p:spPr>
          <a:xfrm>
            <a:off x="4380308" y="3825516"/>
            <a:ext cx="4258147" cy="1143473"/>
          </a:xfrm>
          <a:prstGeom prst="rect">
            <a:avLst/>
          </a:prstGeom>
        </p:spPr>
      </p:pic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99D09D02-97A3-4E4B-8CBF-4096F3AE51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4059351"/>
              </p:ext>
            </p:extLst>
          </p:nvPr>
        </p:nvGraphicFramePr>
        <p:xfrm>
          <a:off x="1341586" y="5546118"/>
          <a:ext cx="6151636" cy="1092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9" name="Equation" r:id="rId11" imgW="1358640" imgH="241200" progId="Equation.DSMT4">
                  <p:embed/>
                </p:oleObj>
              </mc:Choice>
              <mc:Fallback>
                <p:oleObj name="Equation" r:id="rId11" imgW="1358640" imgH="24120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6DDEBA39-3509-473F-AACF-114D19FDBF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341586" y="5546118"/>
                        <a:ext cx="6151636" cy="10921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55EEF7-7494-4AEA-A87E-562AFBB41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4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63FD10-788D-4037-80F6-FD6FE6F90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926" y="3733026"/>
            <a:ext cx="1326188" cy="14060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3E8FE7-59BC-443D-92BC-5960360CA4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658650"/>
            <a:ext cx="2719784" cy="15998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731F6D-5DE2-4942-94B1-B3CFD12E2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9249" y="3464065"/>
            <a:ext cx="1787979" cy="17811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762B00-ADAD-4A85-8260-09065FEDF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695" y="2458586"/>
            <a:ext cx="2371725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03E331-3778-4C89-988C-0038A64161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751" y="5846648"/>
            <a:ext cx="3686175" cy="57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1ACF6A-AF45-49C1-BEC2-874C3E0E71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420" y="4139964"/>
            <a:ext cx="2667000" cy="495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7C6B933-504A-4950-806B-E7C54207D320}"/>
              </a:ext>
            </a:extLst>
          </p:cNvPr>
          <p:cNvSpPr/>
          <p:nvPr/>
        </p:nvSpPr>
        <p:spPr>
          <a:xfrm>
            <a:off x="578302" y="180588"/>
            <a:ext cx="78472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b="1" dirty="0">
                <a:solidFill>
                  <a:srgbClr val="0000CC"/>
                </a:solidFill>
              </a:rPr>
              <a:t>C H A P T E R 1 :Vector Analysis</a:t>
            </a:r>
            <a:endParaRPr lang="en-US" sz="3600" b="1" dirty="0">
              <a:solidFill>
                <a:srgbClr val="0000CC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306C24-4FB1-4A13-9005-F82D4FEA99C7}"/>
              </a:ext>
            </a:extLst>
          </p:cNvPr>
          <p:cNvSpPr/>
          <p:nvPr/>
        </p:nvSpPr>
        <p:spPr>
          <a:xfrm>
            <a:off x="607555" y="923972"/>
            <a:ext cx="42215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u="sng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 VECTOR ALGEBRA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0346159-13CA-4A52-88F2-C598C19FE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20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CD156D-7656-4DD4-A27B-F0F87907600B}"/>
              </a:ext>
            </a:extLst>
          </p:cNvPr>
          <p:cNvSpPr/>
          <p:nvPr/>
        </p:nvSpPr>
        <p:spPr>
          <a:xfrm>
            <a:off x="683306" y="5225347"/>
            <a:ext cx="2195965" cy="119178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E84900-314D-4DC3-97A5-C3DDA2640EA1}"/>
              </a:ext>
            </a:extLst>
          </p:cNvPr>
          <p:cNvSpPr/>
          <p:nvPr/>
        </p:nvSpPr>
        <p:spPr>
          <a:xfrm>
            <a:off x="1594757" y="2003175"/>
            <a:ext cx="1621971" cy="5061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026E8D-2E41-4FAB-BB43-2A794FD3178C}"/>
              </a:ext>
            </a:extLst>
          </p:cNvPr>
          <p:cNvSpPr/>
          <p:nvPr/>
        </p:nvSpPr>
        <p:spPr>
          <a:xfrm>
            <a:off x="562892" y="203645"/>
            <a:ext cx="34451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>
                <a:solidFill>
                  <a:srgbClr val="006000"/>
                </a:solidFill>
              </a:rPr>
              <a:t>Dot product of two vectors</a:t>
            </a:r>
            <a:endParaRPr lang="en-US" sz="2000" b="1" dirty="0">
              <a:solidFill>
                <a:srgbClr val="00600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31B1C9-758E-443D-B7EF-5ECF27B5AFCC}"/>
              </a:ext>
            </a:extLst>
          </p:cNvPr>
          <p:cNvCxnSpPr/>
          <p:nvPr/>
        </p:nvCxnSpPr>
        <p:spPr>
          <a:xfrm>
            <a:off x="76200" y="2822413"/>
            <a:ext cx="899160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062429A-9A8E-4AC1-A9D5-4E90C8330D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6564899"/>
              </p:ext>
            </p:extLst>
          </p:nvPr>
        </p:nvGraphicFramePr>
        <p:xfrm>
          <a:off x="721406" y="3583668"/>
          <a:ext cx="5819775" cy="274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7" name="Equation" r:id="rId3" imgW="3124080" imgH="1473120" progId="Equation.DSMT4">
                  <p:embed/>
                </p:oleObj>
              </mc:Choice>
              <mc:Fallback>
                <p:oleObj name="Equation" r:id="rId3" imgW="3124080" imgH="1473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1406" y="3583668"/>
                        <a:ext cx="5819775" cy="2741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B34E26AD-FA3F-4F63-8677-4DB98DBCD9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5846270"/>
              </p:ext>
            </p:extLst>
          </p:nvPr>
        </p:nvGraphicFramePr>
        <p:xfrm>
          <a:off x="492125" y="649288"/>
          <a:ext cx="7477125" cy="179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8" name="Equation" r:id="rId5" imgW="4012920" imgH="965160" progId="Equation.DSMT4">
                  <p:embed/>
                </p:oleObj>
              </mc:Choice>
              <mc:Fallback>
                <p:oleObj name="Equation" r:id="rId5" imgW="4012920" imgH="96516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5062429A-9A8E-4AC1-A9D5-4E90C8330D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2125" y="649288"/>
                        <a:ext cx="7477125" cy="179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597F6070-89E5-4F31-9195-5B92B8050C8C}"/>
              </a:ext>
            </a:extLst>
          </p:cNvPr>
          <p:cNvSpPr/>
          <p:nvPr/>
        </p:nvSpPr>
        <p:spPr>
          <a:xfrm>
            <a:off x="562892" y="2950835"/>
            <a:ext cx="37449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>
                <a:solidFill>
                  <a:srgbClr val="006000"/>
                </a:solidFill>
              </a:rPr>
              <a:t>Cross product of two vectors</a:t>
            </a:r>
            <a:endParaRPr lang="en-US" sz="2000" b="1" dirty="0">
              <a:solidFill>
                <a:srgbClr val="006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E8B1EF-C03A-4040-BDA5-6839975DC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20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E6A5C88-40D1-4A07-947A-9B02DE11D75E}"/>
              </a:ext>
            </a:extLst>
          </p:cNvPr>
          <p:cNvSpPr/>
          <p:nvPr/>
        </p:nvSpPr>
        <p:spPr>
          <a:xfrm>
            <a:off x="1544855" y="5707780"/>
            <a:ext cx="2823363" cy="904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CC9931-2718-4264-B598-52824D16C9A9}"/>
              </a:ext>
            </a:extLst>
          </p:cNvPr>
          <p:cNvSpPr/>
          <p:nvPr/>
        </p:nvSpPr>
        <p:spPr>
          <a:xfrm>
            <a:off x="815653" y="297726"/>
            <a:ext cx="27048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>
                <a:solidFill>
                  <a:srgbClr val="006000"/>
                </a:solidFill>
              </a:rPr>
              <a:t>Triple scalar product</a:t>
            </a:r>
            <a:endParaRPr lang="en-US" sz="2000" b="1" dirty="0">
              <a:solidFill>
                <a:srgbClr val="006000"/>
              </a:solidFill>
            </a:endParaRP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46C9F885-2A65-4CCC-AB08-DE0D7F5555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3309026"/>
              </p:ext>
            </p:extLst>
          </p:nvPr>
        </p:nvGraphicFramePr>
        <p:xfrm>
          <a:off x="503846" y="932815"/>
          <a:ext cx="5487987" cy="543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6" name="Equation" r:id="rId3" imgW="2946240" imgH="2920680" progId="Equation.DSMT4">
                  <p:embed/>
                </p:oleObj>
              </mc:Choice>
              <mc:Fallback>
                <p:oleObj name="Equation" r:id="rId3" imgW="2946240" imgH="292068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5062429A-9A8E-4AC1-A9D5-4E90C8330D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3846" y="932815"/>
                        <a:ext cx="5487987" cy="543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6A881BB8-7A33-44AF-B0D1-BD0C085644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2153580"/>
              </p:ext>
            </p:extLst>
          </p:nvPr>
        </p:nvGraphicFramePr>
        <p:xfrm>
          <a:off x="5567145" y="2329312"/>
          <a:ext cx="3442325" cy="1195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7" name="Equation" r:id="rId5" imgW="2044440" imgH="711000" progId="Equation.DSMT4">
                  <p:embed/>
                </p:oleObj>
              </mc:Choice>
              <mc:Fallback>
                <p:oleObj name="Equation" r:id="rId5" imgW="2044440" imgH="711000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46C9F885-2A65-4CCC-AB08-DE0D7F5555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67145" y="2329312"/>
                        <a:ext cx="3442325" cy="11952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39FF45-9E69-4D48-AC67-3EF8C94CB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1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9B76BA6-BECB-43B8-88D6-882BD31F434C}"/>
              </a:ext>
            </a:extLst>
          </p:cNvPr>
          <p:cNvSpPr/>
          <p:nvPr/>
        </p:nvSpPr>
        <p:spPr>
          <a:xfrm>
            <a:off x="4763873" y="4268822"/>
            <a:ext cx="3729907" cy="65686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70039-1412-465D-ACD7-7CFC1321E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25144B-5565-4E01-80EF-AD761AE27497}"/>
              </a:ext>
            </a:extLst>
          </p:cNvPr>
          <p:cNvSpPr/>
          <p:nvPr/>
        </p:nvSpPr>
        <p:spPr>
          <a:xfrm>
            <a:off x="607179" y="122200"/>
            <a:ext cx="60216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rgbClr val="006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Triple cross product</a:t>
            </a:r>
            <a:r>
              <a:rPr lang="en-GB" b="1" dirty="0">
                <a:solidFill>
                  <a:srgbClr val="006000"/>
                </a:solidFill>
              </a:rPr>
              <a:t>: 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GB" sz="24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“bac-cab” 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rule.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95B16E4-6493-46E2-B7E0-E7A79B7B8CF5}"/>
              </a:ext>
            </a:extLst>
          </p:cNvPr>
          <p:cNvCxnSpPr/>
          <p:nvPr/>
        </p:nvCxnSpPr>
        <p:spPr>
          <a:xfrm flipV="1">
            <a:off x="89274" y="5129248"/>
            <a:ext cx="8730343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00179FB-A5DF-45E9-B564-780DC42D2B4A}"/>
              </a:ext>
            </a:extLst>
          </p:cNvPr>
          <p:cNvSpPr/>
          <p:nvPr/>
        </p:nvSpPr>
        <p:spPr>
          <a:xfrm>
            <a:off x="449054" y="5190364"/>
            <a:ext cx="77693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Problem</a:t>
            </a:r>
            <a:r>
              <a:rPr lang="en-GB" b="1" dirty="0"/>
              <a:t>: Prove the expressions below, using Einstein notation, </a:t>
            </a:r>
            <a:r>
              <a:rPr lang="en-US" b="1" dirty="0"/>
              <a:t>Kronecker and c) Levi-</a:t>
            </a:r>
            <a:r>
              <a:rPr lang="en-US" b="1" dirty="0" err="1"/>
              <a:t>Civita</a:t>
            </a:r>
            <a:r>
              <a:rPr lang="en-US" b="1" dirty="0"/>
              <a:t> symbols.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5562A1C-D73F-49AC-B305-4558EA263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40" y="5836695"/>
            <a:ext cx="4830235" cy="823409"/>
          </a:xfrm>
          <a:prstGeom prst="rect">
            <a:avLst/>
          </a:prstGeom>
        </p:spPr>
      </p:pic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6DDEBA39-3509-473F-AACF-114D19FDBF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3900439"/>
              </p:ext>
            </p:extLst>
          </p:nvPr>
        </p:nvGraphicFramePr>
        <p:xfrm>
          <a:off x="6511691" y="572836"/>
          <a:ext cx="2435225" cy="89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1" name="Equation" r:id="rId4" imgW="1307880" imgH="482400" progId="Equation.DSMT4">
                  <p:embed/>
                </p:oleObj>
              </mc:Choice>
              <mc:Fallback>
                <p:oleObj name="Equation" r:id="rId4" imgW="1307880" imgH="482400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46C9F885-2A65-4CCC-AB08-DE0D7F5555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11691" y="572836"/>
                        <a:ext cx="2435225" cy="896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0C88DCD5-0DCB-49A7-AC51-453900BEAA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3326900"/>
              </p:ext>
            </p:extLst>
          </p:nvPr>
        </p:nvGraphicFramePr>
        <p:xfrm>
          <a:off x="382244" y="4366955"/>
          <a:ext cx="8018463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2" name="Equation" r:id="rId6" imgW="4305240" imgH="253800" progId="Equation.DSMT4">
                  <p:embed/>
                </p:oleObj>
              </mc:Choice>
              <mc:Fallback>
                <p:oleObj name="Equation" r:id="rId6" imgW="4305240" imgH="25380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6DDEBA39-3509-473F-AACF-114D19FDBF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2244" y="4366955"/>
                        <a:ext cx="8018463" cy="471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4071DA31-51CE-4501-BCA2-CFD02B393D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1506439"/>
              </p:ext>
            </p:extLst>
          </p:nvPr>
        </p:nvGraphicFramePr>
        <p:xfrm>
          <a:off x="242645" y="1071055"/>
          <a:ext cx="5983288" cy="2786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3" name="Equation" r:id="rId8" imgW="3213000" imgH="1498320" progId="Equation.DSMT4">
                  <p:embed/>
                </p:oleObj>
              </mc:Choice>
              <mc:Fallback>
                <p:oleObj name="Equation" r:id="rId8" imgW="3213000" imgH="149832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6DDEBA39-3509-473F-AACF-114D19FDBF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2645" y="1071055"/>
                        <a:ext cx="5983288" cy="2786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007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7EE68B-409F-4519-B54A-ED77429C7A6E}"/>
              </a:ext>
            </a:extLst>
          </p:cNvPr>
          <p:cNvSpPr/>
          <p:nvPr/>
        </p:nvSpPr>
        <p:spPr>
          <a:xfrm>
            <a:off x="484179" y="234434"/>
            <a:ext cx="50904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rgbClr val="0000CC"/>
                </a:solidFill>
              </a:rPr>
              <a:t>1) Functions of Several Variables </a:t>
            </a:r>
            <a:endParaRPr lang="en-US" sz="2400" b="1" dirty="0">
              <a:solidFill>
                <a:srgbClr val="0000CC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FA6265-2B39-468A-A69D-93FAE68B302B}"/>
              </a:ext>
            </a:extLst>
          </p:cNvPr>
          <p:cNvSpPr/>
          <p:nvPr/>
        </p:nvSpPr>
        <p:spPr>
          <a:xfrm>
            <a:off x="484179" y="696099"/>
            <a:ext cx="299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Functions of Two Variables: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07D592-CFB8-4729-B10F-6B61748A2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29" y="2389594"/>
            <a:ext cx="3915506" cy="36090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55CF93-77E4-476E-BA88-6C72E3F1A0D2}"/>
              </a:ext>
            </a:extLst>
          </p:cNvPr>
          <p:cNvSpPr/>
          <p:nvPr/>
        </p:nvSpPr>
        <p:spPr>
          <a:xfrm>
            <a:off x="467968" y="1301324"/>
            <a:ext cx="82080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+mn-lt"/>
                <a:cs typeface="+mn-cs"/>
              </a:rPr>
              <a:t>The graph and selected level curves of the function ƒ(x, y).</a:t>
            </a:r>
          </a:p>
          <a:p>
            <a:r>
              <a:rPr lang="en-GB" dirty="0">
                <a:latin typeface="+mn-lt"/>
                <a:cs typeface="+mn-cs"/>
              </a:rPr>
              <a:t>The level curves lie in the </a:t>
            </a:r>
            <a:r>
              <a:rPr lang="en-GB" dirty="0" err="1">
                <a:latin typeface="+mn-lt"/>
                <a:cs typeface="+mn-cs"/>
              </a:rPr>
              <a:t>xy</a:t>
            </a:r>
            <a:r>
              <a:rPr lang="en-GB" dirty="0">
                <a:latin typeface="+mn-lt"/>
                <a:cs typeface="+mn-cs"/>
              </a:rPr>
              <a:t>-plane, which is the domain of the function ƒ(x, y).</a:t>
            </a:r>
            <a:endParaRPr lang="en-US" dirty="0">
              <a:latin typeface="+mn-lt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93A264-A170-4029-A84B-A0AE2828F33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318" y="1909555"/>
            <a:ext cx="3646714" cy="4620681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F9CCD79E-6FE2-4D87-BEED-5BE815D546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7451085"/>
              </p:ext>
            </p:extLst>
          </p:nvPr>
        </p:nvGraphicFramePr>
        <p:xfrm>
          <a:off x="5112567" y="554259"/>
          <a:ext cx="2024336" cy="653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6" name="Equation" r:id="rId5" imgW="787320" imgH="253800" progId="Equation.DSMT4">
                  <p:embed/>
                </p:oleObj>
              </mc:Choice>
              <mc:Fallback>
                <p:oleObj name="Equation" r:id="rId5" imgW="7873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12567" y="554259"/>
                        <a:ext cx="2024336" cy="653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22AA9FC-AD86-420C-A614-3331B237B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89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C47F50-7908-4245-AFB0-3A9C43897C0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458" y="631163"/>
            <a:ext cx="5019270" cy="3189513"/>
          </a:xfrm>
          <a:prstGeom prst="rect">
            <a:avLst/>
          </a:prstGeom>
        </p:spPr>
      </p:pic>
      <p:pic>
        <p:nvPicPr>
          <p:cNvPr id="8194" name="Picture 2" descr="http://jzy3d.org/gallery/web/demo-contour-filled.png">
            <a:extLst>
              <a:ext uri="{FF2B5EF4-FFF2-40B4-BE49-F238E27FC236}">
                <a16:creationId xmlns:a16="http://schemas.microsoft.com/office/drawing/2014/main" id="{F1CE7D54-0C62-470C-84D9-AD4E73D58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028" y="716681"/>
            <a:ext cx="3367800" cy="324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Peaks surface is function of three variables, obtained by translating... |  Download Scientific Diagram">
            <a:extLst>
              <a:ext uri="{FF2B5EF4-FFF2-40B4-BE49-F238E27FC236}">
                <a16:creationId xmlns:a16="http://schemas.microsoft.com/office/drawing/2014/main" id="{A9678B7E-D64E-424A-A5D0-F255D60AA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190" y="4275024"/>
            <a:ext cx="5789839" cy="231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1F8E0A-13D9-4D7A-8D13-EEBD34A939AF}"/>
              </a:ext>
            </a:extLst>
          </p:cNvPr>
          <p:cNvSpPr/>
          <p:nvPr/>
        </p:nvSpPr>
        <p:spPr>
          <a:xfrm>
            <a:off x="906998" y="22734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</a:rPr>
              <a:t>Contour plot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A2204C-6E60-4243-B106-F82FC9023CC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13" y="4460421"/>
            <a:ext cx="2075633" cy="1945141"/>
          </a:xfrm>
          <a:prstGeom prst="rect">
            <a:avLst/>
          </a:prstGeom>
        </p:spPr>
      </p:pic>
      <p:pic>
        <p:nvPicPr>
          <p:cNvPr id="7" name="Picture 10" descr="Peaks surface is function of three variables, obtained by translating... |  Download Scientific Diagram">
            <a:extLst>
              <a:ext uri="{FF2B5EF4-FFF2-40B4-BE49-F238E27FC236}">
                <a16:creationId xmlns:a16="http://schemas.microsoft.com/office/drawing/2014/main" id="{A4524CBD-292F-4D80-968F-C6B2C4046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0190" y="4314723"/>
            <a:ext cx="5789839" cy="231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68A61F-D677-4989-8F89-1BF89A99653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013" y="4500120"/>
            <a:ext cx="2075633" cy="19451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748442-FB69-404F-ABA9-636875B99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1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CD2367-C216-4648-AE1F-D0347021B0AE}"/>
              </a:ext>
            </a:extLst>
          </p:cNvPr>
          <p:cNvSpPr/>
          <p:nvPr/>
        </p:nvSpPr>
        <p:spPr>
          <a:xfrm>
            <a:off x="539048" y="245320"/>
            <a:ext cx="3339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Functions of Three Variables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E2DF0F5-B804-4387-B12B-755B4423CE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7660990"/>
              </p:ext>
            </p:extLst>
          </p:nvPr>
        </p:nvGraphicFramePr>
        <p:xfrm>
          <a:off x="539048" y="614652"/>
          <a:ext cx="2449512" cy="65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7" name="Equation" r:id="rId3" imgW="952200" imgH="253800" progId="Equation.DSMT4">
                  <p:embed/>
                </p:oleObj>
              </mc:Choice>
              <mc:Fallback>
                <p:oleObj name="Equation" r:id="rId3" imgW="952200" imgH="25380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F9CCD79E-6FE2-4D87-BEED-5BE815D546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048" y="614652"/>
                        <a:ext cx="2449512" cy="652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43CCA26-6614-4FDE-A16F-42AD95FE541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6446" y="1737150"/>
            <a:ext cx="3898325" cy="37597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F0740B-62E5-410F-893E-8408331A97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8191" y="1039133"/>
            <a:ext cx="3836534" cy="5715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F4A962-01E8-483C-A4DC-C84F4369B9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048" y="1610698"/>
            <a:ext cx="3857625" cy="4219575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E2934600-E7DF-4F25-856F-1DDD3F32D4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7134576"/>
              </p:ext>
            </p:extLst>
          </p:nvPr>
        </p:nvGraphicFramePr>
        <p:xfrm>
          <a:off x="484116" y="5208219"/>
          <a:ext cx="2775258" cy="1529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8" name="Equation" r:id="rId8" imgW="1612800" imgH="888840" progId="Equation.DSMT4">
                  <p:embed/>
                </p:oleObj>
              </mc:Choice>
              <mc:Fallback>
                <p:oleObj name="Equation" r:id="rId8" imgW="1612800" imgH="88884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D2DD885E-4A69-4D1E-B0EC-564F80E4F4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84116" y="5208219"/>
                        <a:ext cx="2775258" cy="1529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0C121C-5976-4771-B77E-D59C4A30F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81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EDEC04-13E8-4CCA-B9FE-B12AA4A01B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956" y="500743"/>
            <a:ext cx="6212793" cy="5181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8EFD196-A53E-4CE8-B862-07184849CE0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5749" y="3189514"/>
            <a:ext cx="1815198" cy="316774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78071FF-2F02-4FE0-8D72-E3D40C036730}"/>
              </a:ext>
            </a:extLst>
          </p:cNvPr>
          <p:cNvGrpSpPr/>
          <p:nvPr/>
        </p:nvGrpSpPr>
        <p:grpSpPr>
          <a:xfrm>
            <a:off x="6647779" y="4555671"/>
            <a:ext cx="1413092" cy="1303564"/>
            <a:chOff x="6740308" y="4544785"/>
            <a:chExt cx="1413092" cy="1303564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1DB4A9E-E9C3-4AFD-9423-9142072A1F0F}"/>
                </a:ext>
              </a:extLst>
            </p:cNvPr>
            <p:cNvCxnSpPr/>
            <p:nvPr/>
          </p:nvCxnSpPr>
          <p:spPr>
            <a:xfrm>
              <a:off x="7206343" y="5491843"/>
              <a:ext cx="9470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92DE268-1D0A-446A-8917-D04B331E7F2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727373" y="5018314"/>
              <a:ext cx="9470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A6EA745-0119-411D-A45E-80DBDFA07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40308" y="5491843"/>
              <a:ext cx="460593" cy="35650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C7BD61-E3B1-4738-9D25-2E522F0DE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8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61F0C1-C471-4926-9BA9-2F6EA256D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2" y="522514"/>
            <a:ext cx="2857971" cy="2383291"/>
          </a:xfrm>
          <a:prstGeom prst="rect">
            <a:avLst/>
          </a:prstGeom>
        </p:spPr>
      </p:pic>
      <p:pic>
        <p:nvPicPr>
          <p:cNvPr id="7176" name="Picture 8" descr="Plot maximum value of a function of three variables - Mathematica Stack  Exchange">
            <a:extLst>
              <a:ext uri="{FF2B5EF4-FFF2-40B4-BE49-F238E27FC236}">
                <a16:creationId xmlns:a16="http://schemas.microsoft.com/office/drawing/2014/main" id="{15423112-0230-445F-BE8C-E6739E3B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20318" y="345733"/>
            <a:ext cx="3008539" cy="247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B0F686-D208-4E0E-91FE-9674208362E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2" y="3135337"/>
            <a:ext cx="4591731" cy="3489300"/>
          </a:xfrm>
          <a:prstGeom prst="rect">
            <a:avLst/>
          </a:prstGeom>
        </p:spPr>
      </p:pic>
      <p:pic>
        <p:nvPicPr>
          <p:cNvPr id="7180" name="Picture 12" descr="http://jzy3d.org/gallery/web/demo-scatter-4d.png">
            <a:extLst>
              <a:ext uri="{FF2B5EF4-FFF2-40B4-BE49-F238E27FC236}">
                <a16:creationId xmlns:a16="http://schemas.microsoft.com/office/drawing/2014/main" id="{0AB6E8AE-ECFF-42BD-814F-CD6C21589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3835" y="3096986"/>
            <a:ext cx="3149334" cy="302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079ED4-3DC9-4C7E-BB65-6BB1DC81B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1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5661A4-0EA9-4BC8-B9DC-FFB412EE1649}"/>
              </a:ext>
            </a:extLst>
          </p:cNvPr>
          <p:cNvSpPr/>
          <p:nvPr/>
        </p:nvSpPr>
        <p:spPr>
          <a:xfrm>
            <a:off x="564411" y="185448"/>
            <a:ext cx="38427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CC"/>
                </a:solidFill>
              </a:rPr>
              <a:t>2) vector-valued function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3F8D55-37DA-47E6-B33C-AB376DCA5ABE}"/>
              </a:ext>
            </a:extLst>
          </p:cNvPr>
          <p:cNvSpPr/>
          <p:nvPr/>
        </p:nvSpPr>
        <p:spPr>
          <a:xfrm>
            <a:off x="403638" y="660912"/>
            <a:ext cx="1980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</a:rPr>
              <a:t>Curves in Space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4F00E6-4087-4DCA-9BBE-4281B57E86E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03" y="1112929"/>
            <a:ext cx="2247900" cy="17744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C2173C-75D7-4B15-8075-D2DCE252F38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7439" y="792351"/>
            <a:ext cx="2993571" cy="2836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268448-947C-4815-86D3-97294EE839A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9527" y="1265499"/>
            <a:ext cx="2993571" cy="4069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21FE9A4-4DA9-422B-B332-30A66036710C}"/>
              </a:ext>
            </a:extLst>
          </p:cNvPr>
          <p:cNvSpPr/>
          <p:nvPr/>
        </p:nvSpPr>
        <p:spPr>
          <a:xfrm>
            <a:off x="2807439" y="1701638"/>
            <a:ext cx="26622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The position vector of a particle moving through space is a function of time.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09F2B8-F219-44AB-9F2C-89257EE7E8F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6399" y="423127"/>
            <a:ext cx="2094477" cy="25570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2ED0CC-1266-4EC3-9A84-D5715B9C6CC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5743" y="3201005"/>
            <a:ext cx="2527727" cy="162505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13A805-907F-4F49-94AC-C0F7DC38187C}"/>
              </a:ext>
            </a:extLst>
          </p:cNvPr>
          <p:cNvCxnSpPr/>
          <p:nvPr/>
        </p:nvCxnSpPr>
        <p:spPr>
          <a:xfrm>
            <a:off x="152400" y="2951007"/>
            <a:ext cx="88392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BE80B59-6F1F-4B07-A8DB-78DBB394418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9171" y="165228"/>
            <a:ext cx="2690418" cy="3288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3FA9FA-EBCE-4CB3-8C7A-0F537619F0E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1224" y="4855202"/>
            <a:ext cx="1076764" cy="16250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E33CF2-1D80-4F8C-8DBF-BC00D31B0725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039" y="4612680"/>
            <a:ext cx="2569488" cy="186757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CB733C5-1819-482D-B2AA-2FB126BCB60E}"/>
              </a:ext>
            </a:extLst>
          </p:cNvPr>
          <p:cNvCxnSpPr/>
          <p:nvPr/>
        </p:nvCxnSpPr>
        <p:spPr>
          <a:xfrm>
            <a:off x="6101443" y="2952933"/>
            <a:ext cx="0" cy="3692404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11568BD8-A232-4C81-BF25-0056CBC3E00C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7603" y="5223224"/>
            <a:ext cx="3235495" cy="5249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E1418B-F53F-483B-A7D9-3834529A7B2C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0718" y="6345651"/>
            <a:ext cx="3566426" cy="33903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96ADA5F-600A-4B3F-8DB0-1BC364D037F5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6996" y="3607503"/>
            <a:ext cx="2126510" cy="2879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0A63FD-5DA2-454D-BA78-6AEF26810B48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3388" y="4013533"/>
            <a:ext cx="1467919" cy="2858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69FC614-9653-4CB7-8901-88F787D64170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813" y="3104003"/>
            <a:ext cx="1467909" cy="158014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2DC931-F46C-4DBA-B3FD-A603280CC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0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C22DA6-FFD4-4B70-84F7-A909D1B9F41B}"/>
              </a:ext>
            </a:extLst>
          </p:cNvPr>
          <p:cNvSpPr/>
          <p:nvPr/>
        </p:nvSpPr>
        <p:spPr>
          <a:xfrm>
            <a:off x="666814" y="256206"/>
            <a:ext cx="1621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Vector Fields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676A5C-3A1E-4DA6-BB0D-465841C23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103" y="214471"/>
            <a:ext cx="5608864" cy="429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DB2EFA-68B7-4D10-9871-2DBD919E30E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369626" y="3341073"/>
            <a:ext cx="1046074" cy="17591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BB6B99-65BE-4A8B-B8F0-349342CEC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8424" y="2971800"/>
            <a:ext cx="4939578" cy="37098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B9D7B7-B7A1-4764-AC12-9D6F3218B9D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46" y="625538"/>
            <a:ext cx="2870427" cy="275797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04F56D7-E665-4E90-AEAC-1E31B1B5E3C5}"/>
              </a:ext>
            </a:extLst>
          </p:cNvPr>
          <p:cNvGrpSpPr/>
          <p:nvPr/>
        </p:nvGrpSpPr>
        <p:grpSpPr>
          <a:xfrm>
            <a:off x="1054507" y="4991101"/>
            <a:ext cx="1890079" cy="1369236"/>
            <a:chOff x="0" y="0"/>
            <a:chExt cx="3848100" cy="257531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6EBE156-A723-4C75-AA27-8240042E3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0" y="222636"/>
              <a:ext cx="3848100" cy="235267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CF14D02-60C1-4230-9D38-A1E0BA83AF9C}"/>
                </a:ext>
              </a:extLst>
            </p:cNvPr>
            <p:cNvCxnSpPr/>
            <p:nvPr/>
          </p:nvCxnSpPr>
          <p:spPr>
            <a:xfrm flipV="1">
              <a:off x="818985" y="492981"/>
              <a:ext cx="1525509" cy="14027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C761561-2C3A-4772-9D0D-0D4DC77D0F7A}"/>
                </a:ext>
              </a:extLst>
            </p:cNvPr>
            <p:cNvCxnSpPr/>
            <p:nvPr/>
          </p:nvCxnSpPr>
          <p:spPr>
            <a:xfrm flipH="1" flipV="1">
              <a:off x="803082" y="0"/>
              <a:ext cx="45719" cy="62910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CCFA1666-7FC4-4688-99CE-0D3CC30E86EA}"/>
                </a:ext>
              </a:extLst>
            </p:cNvPr>
            <p:cNvSpPr/>
            <p:nvPr/>
          </p:nvSpPr>
          <p:spPr>
            <a:xfrm>
              <a:off x="914400" y="318052"/>
              <a:ext cx="1389888" cy="307975"/>
            </a:xfrm>
            <a:custGeom>
              <a:avLst/>
              <a:gdLst>
                <a:gd name="connsiteX0" fmla="*/ 0 w 1389888"/>
                <a:gd name="connsiteY0" fmla="*/ 307975 h 307975"/>
                <a:gd name="connsiteX1" fmla="*/ 263347 w 1389888"/>
                <a:gd name="connsiteY1" fmla="*/ 271399 h 307975"/>
                <a:gd name="connsiteX2" fmla="*/ 453543 w 1389888"/>
                <a:gd name="connsiteY2" fmla="*/ 198247 h 307975"/>
                <a:gd name="connsiteX3" fmla="*/ 694944 w 1389888"/>
                <a:gd name="connsiteY3" fmla="*/ 737 h 307975"/>
                <a:gd name="connsiteX4" fmla="*/ 921715 w 1389888"/>
                <a:gd name="connsiteY4" fmla="*/ 132411 h 307975"/>
                <a:gd name="connsiteX5" fmla="*/ 1126541 w 1389888"/>
                <a:gd name="connsiteY5" fmla="*/ 168987 h 307975"/>
                <a:gd name="connsiteX6" fmla="*/ 1389888 w 1389888"/>
                <a:gd name="connsiteY6" fmla="*/ 176302 h 307975"/>
                <a:gd name="connsiteX7" fmla="*/ 1389888 w 1389888"/>
                <a:gd name="connsiteY7" fmla="*/ 176302 h 30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9888" h="307975">
                  <a:moveTo>
                    <a:pt x="0" y="307975"/>
                  </a:moveTo>
                  <a:cubicBezTo>
                    <a:pt x="93878" y="298831"/>
                    <a:pt x="187757" y="289687"/>
                    <a:pt x="263347" y="271399"/>
                  </a:cubicBezTo>
                  <a:cubicBezTo>
                    <a:pt x="338937" y="253111"/>
                    <a:pt x="381610" y="243357"/>
                    <a:pt x="453543" y="198247"/>
                  </a:cubicBezTo>
                  <a:cubicBezTo>
                    <a:pt x="525476" y="153137"/>
                    <a:pt x="616915" y="11710"/>
                    <a:pt x="694944" y="737"/>
                  </a:cubicBezTo>
                  <a:cubicBezTo>
                    <a:pt x="772973" y="-10236"/>
                    <a:pt x="849782" y="104369"/>
                    <a:pt x="921715" y="132411"/>
                  </a:cubicBezTo>
                  <a:cubicBezTo>
                    <a:pt x="993648" y="160453"/>
                    <a:pt x="1048512" y="161672"/>
                    <a:pt x="1126541" y="168987"/>
                  </a:cubicBezTo>
                  <a:cubicBezTo>
                    <a:pt x="1204570" y="176302"/>
                    <a:pt x="1389888" y="176302"/>
                    <a:pt x="1389888" y="176302"/>
                  </a:cubicBezTo>
                  <a:lnTo>
                    <a:pt x="1389888" y="176302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1C38B00-6BD1-4DF1-B51F-4B54D69C41B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4602" y="701307"/>
            <a:ext cx="2041507" cy="2213481"/>
          </a:xfrm>
          <a:prstGeom prst="rect">
            <a:avLst/>
          </a:prstGeom>
        </p:spPr>
      </p:pic>
      <p:pic>
        <p:nvPicPr>
          <p:cNvPr id="7170" name="Picture 2" descr="Maxwell&amp;#39;s Equations. A gentle introduction | by Panda the Red | Cantor&amp;#39;s  Paradise">
            <a:extLst>
              <a:ext uri="{FF2B5EF4-FFF2-40B4-BE49-F238E27FC236}">
                <a16:creationId xmlns:a16="http://schemas.microsoft.com/office/drawing/2014/main" id="{07C0ED2E-6EEE-432C-810F-927567917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02500" y="1164771"/>
            <a:ext cx="1521262" cy="150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BBF583-B940-4199-B9ED-71B5FF4E564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8424" y="3028812"/>
            <a:ext cx="4939578" cy="37098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4F774A-57A6-4E90-96A7-2C25AB5AA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17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C850DC-4E17-4F19-A9D1-C40E98D00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55" y="979823"/>
            <a:ext cx="2895600" cy="600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B7ED2F-BCA4-4FBB-A067-D5E2C56F4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72" y="2495331"/>
            <a:ext cx="2286000" cy="476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7909A3-2760-4C10-A65D-B801D862F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07" y="3045345"/>
            <a:ext cx="2209800" cy="619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B7FB43-02FD-419C-AAA1-ADF3F4CD8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78" y="3579926"/>
            <a:ext cx="3800475" cy="571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5BAD58-9BFC-439C-AC06-0C497CC385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639" y="4256320"/>
            <a:ext cx="3095625" cy="4476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1352B1-8A76-4092-A764-7F7E119A25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557" y="4558199"/>
            <a:ext cx="3581400" cy="4476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FCFA07-FF90-44AF-B0D2-8D7BD1CA51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457" y="4955477"/>
            <a:ext cx="1657350" cy="4000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A0B062-0EF3-4B06-B0FD-3B30261BA4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557" y="5640503"/>
            <a:ext cx="5448300" cy="6000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7A5D14-424F-4888-820B-D67A732D95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73934" y="170193"/>
            <a:ext cx="2297434" cy="22193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0005F6-FE26-474A-ACB8-B7B6BA1702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09821" y="3937662"/>
            <a:ext cx="2629354" cy="20356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E93428D-57D9-49B7-BB94-A3B0C239492B}"/>
              </a:ext>
            </a:extLst>
          </p:cNvPr>
          <p:cNvSpPr/>
          <p:nvPr/>
        </p:nvSpPr>
        <p:spPr>
          <a:xfrm>
            <a:off x="673102" y="2006493"/>
            <a:ext cx="3121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0000CC"/>
                </a:solidFill>
              </a:rPr>
              <a:t>Dot product of two vectors</a:t>
            </a:r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D842D2-7789-4121-A293-59CFCF7497FF}"/>
              </a:ext>
            </a:extLst>
          </p:cNvPr>
          <p:cNvSpPr/>
          <p:nvPr/>
        </p:nvSpPr>
        <p:spPr>
          <a:xfrm>
            <a:off x="663572" y="617422"/>
            <a:ext cx="292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</a:rPr>
              <a:t>Multiplication by a scalar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B673E98-D6C9-417F-BF01-E8248B18DF8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40061" y="2191159"/>
            <a:ext cx="2671661" cy="15616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D7D65-949D-4D19-ADE4-C9B2758BE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14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5904A4-B084-4386-8F38-1C01BD3DB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662" y="273170"/>
            <a:ext cx="5747407" cy="27802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697B1C-4130-46C2-BB04-82FC89849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30" y="987879"/>
            <a:ext cx="2562225" cy="647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7CC663-5E88-4766-A6DB-1C24D323F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68" y="1747157"/>
            <a:ext cx="2698858" cy="8242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202BA7-8946-4C48-A92F-46BE878949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930" y="3245787"/>
            <a:ext cx="3067050" cy="495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EEDA66-B85E-44B6-983E-297768B936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679" y="4564758"/>
            <a:ext cx="1325334" cy="492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53AB19-AB8C-44F0-B5E2-B0F6249E37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892" y="5220204"/>
            <a:ext cx="1325334" cy="3817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8420F2-9338-4CFB-9A00-F0F0FB22B0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759" y="5750902"/>
            <a:ext cx="1930174" cy="7675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B7F3A8-400A-4339-92DA-DEF5918233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6762" y="4746302"/>
            <a:ext cx="3535135" cy="18385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6F563AD-47B9-4D5A-B0E3-D130052427CF}"/>
              </a:ext>
            </a:extLst>
          </p:cNvPr>
          <p:cNvSpPr/>
          <p:nvPr/>
        </p:nvSpPr>
        <p:spPr>
          <a:xfrm>
            <a:off x="521155" y="14920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CC"/>
                </a:solidFill>
              </a:rPr>
              <a:t>Position, Displacement, and Separation Vectors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8DC9E3-4DFA-44EA-B90D-D8A225010EBE}"/>
              </a:ext>
            </a:extLst>
          </p:cNvPr>
          <p:cNvSpPr/>
          <p:nvPr/>
        </p:nvSpPr>
        <p:spPr>
          <a:xfrm>
            <a:off x="157996" y="2989937"/>
            <a:ext cx="34275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infinitesimal displacement vector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607E37-7FF3-453D-A3B3-F82E1C7B6EFD}"/>
              </a:ext>
            </a:extLst>
          </p:cNvPr>
          <p:cNvSpPr/>
          <p:nvPr/>
        </p:nvSpPr>
        <p:spPr>
          <a:xfrm>
            <a:off x="244930" y="4238163"/>
            <a:ext cx="18950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separation vector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9B47469-6919-4594-A688-1E25AC1F2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36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8550B2-BC40-45C5-A870-489CEE09E9E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2356966"/>
            <a:ext cx="3203226" cy="4327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F3A4C4-41B1-4035-9B20-CBF7FBF684E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579" y="3027715"/>
            <a:ext cx="7461289" cy="2178619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4A7763D3-E246-4EA6-A1A4-F654BAAF8F3F}"/>
              </a:ext>
            </a:extLst>
          </p:cNvPr>
          <p:cNvGrpSpPr/>
          <p:nvPr/>
        </p:nvGrpSpPr>
        <p:grpSpPr>
          <a:xfrm>
            <a:off x="634658" y="696377"/>
            <a:ext cx="2333623" cy="2232531"/>
            <a:chOff x="2770414" y="172614"/>
            <a:chExt cx="3199038" cy="3205022"/>
          </a:xfrm>
        </p:grpSpPr>
        <p:graphicFrame>
          <p:nvGraphicFramePr>
            <p:cNvPr id="2" name="Object 1">
              <a:extLst>
                <a:ext uri="{FF2B5EF4-FFF2-40B4-BE49-F238E27FC236}">
                  <a16:creationId xmlns:a16="http://schemas.microsoft.com/office/drawing/2014/main" id="{F853A3E0-23A3-4190-AF93-AD07CAE2A39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59327812"/>
                </p:ext>
              </p:extLst>
            </p:nvPr>
          </p:nvGraphicFramePr>
          <p:xfrm>
            <a:off x="3898900" y="2514600"/>
            <a:ext cx="914400" cy="198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42" name="Equation" r:id="rId5" imgW="914400" imgH="198720" progId="Equation.DSMT4">
                    <p:embed/>
                  </p:oleObj>
                </mc:Choice>
                <mc:Fallback>
                  <p:oleObj name="Equation" r:id="rId5" imgW="914400" imgH="19872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898900" y="2514600"/>
                          <a:ext cx="914400" cy="1984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0883F92-F16A-43A1-83CE-2CD4E91C7121}"/>
                </a:ext>
              </a:extLst>
            </p:cNvPr>
            <p:cNvGrpSpPr/>
            <p:nvPr/>
          </p:nvGrpSpPr>
          <p:grpSpPr>
            <a:xfrm>
              <a:off x="3062060" y="480507"/>
              <a:ext cx="2620735" cy="2349779"/>
              <a:chOff x="5744936" y="179617"/>
              <a:chExt cx="2620735" cy="2349779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CB826C29-87FB-4AED-B5A0-D4FCF7A61BD4}"/>
                  </a:ext>
                </a:extLst>
              </p:cNvPr>
              <p:cNvCxnSpPr/>
              <p:nvPr/>
            </p:nvCxnSpPr>
            <p:spPr>
              <a:xfrm>
                <a:off x="6738257" y="1801588"/>
                <a:ext cx="1627414" cy="0"/>
              </a:xfrm>
              <a:prstGeom prst="straightConnector1">
                <a:avLst/>
              </a:prstGeom>
              <a:ln>
                <a:solidFill>
                  <a:srgbClr val="0000CC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6DF5B3D7-A6BD-4DE2-94C7-D0F7C077A52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921829" y="993324"/>
                <a:ext cx="1627414" cy="0"/>
              </a:xfrm>
              <a:prstGeom prst="straightConnector1">
                <a:avLst/>
              </a:prstGeom>
              <a:ln>
                <a:solidFill>
                  <a:srgbClr val="00600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1372DDF6-BEB8-438D-8929-0B7843D211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44936" y="1800053"/>
                <a:ext cx="990600" cy="729343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E4259CE-E789-4199-BD8D-38FBAED33A27}"/>
                </a:ext>
              </a:extLst>
            </p:cNvPr>
            <p:cNvGrpSpPr/>
            <p:nvPr/>
          </p:nvGrpSpPr>
          <p:grpSpPr>
            <a:xfrm rot="20290489">
              <a:off x="3713387" y="223389"/>
              <a:ext cx="1630135" cy="1627414"/>
              <a:chOff x="6887936" y="332017"/>
              <a:chExt cx="1630135" cy="1627414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85C6C48C-116A-46B8-881C-DBD1B922E4E9}"/>
                  </a:ext>
                </a:extLst>
              </p:cNvPr>
              <p:cNvCxnSpPr/>
              <p:nvPr/>
            </p:nvCxnSpPr>
            <p:spPr>
              <a:xfrm>
                <a:off x="6890657" y="1953988"/>
                <a:ext cx="1627414" cy="0"/>
              </a:xfrm>
              <a:prstGeom prst="straightConnector1">
                <a:avLst/>
              </a:prstGeom>
              <a:ln>
                <a:solidFill>
                  <a:srgbClr val="0000CC"/>
                </a:solidFill>
                <a:prstDash val="sysDot"/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806B0A3-E532-4C32-BB6F-1A3936D0F37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6074229" y="1145724"/>
                <a:ext cx="1627414" cy="0"/>
              </a:xfrm>
              <a:prstGeom prst="straightConnector1">
                <a:avLst/>
              </a:prstGeom>
              <a:ln>
                <a:solidFill>
                  <a:srgbClr val="006000"/>
                </a:solidFill>
                <a:prstDash val="sysDot"/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EA2CE90-838E-46C7-A355-9CE0DDB95E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70414" y="2107921"/>
              <a:ext cx="1282246" cy="947054"/>
            </a:xfrm>
            <a:prstGeom prst="straightConnector1">
              <a:avLst/>
            </a:prstGeom>
            <a:ln>
              <a:solidFill>
                <a:srgbClr val="C00000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24" name="Object 23">
              <a:extLst>
                <a:ext uri="{FF2B5EF4-FFF2-40B4-BE49-F238E27FC236}">
                  <a16:creationId xmlns:a16="http://schemas.microsoft.com/office/drawing/2014/main" id="{CA75BAA5-9346-4293-A1A9-14B2FF3202B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68138335"/>
                </p:ext>
              </p:extLst>
            </p:nvPr>
          </p:nvGraphicFramePr>
          <p:xfrm>
            <a:off x="3914782" y="172614"/>
            <a:ext cx="319087" cy="346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43" name="Equation" r:id="rId7" imgW="152280" imgH="164880" progId="Equation.DSMT4">
                    <p:embed/>
                  </p:oleObj>
                </mc:Choice>
                <mc:Fallback>
                  <p:oleObj name="Equation" r:id="rId7" imgW="152280" imgH="1648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914782" y="172614"/>
                          <a:ext cx="319087" cy="3460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24">
              <a:extLst>
                <a:ext uri="{FF2B5EF4-FFF2-40B4-BE49-F238E27FC236}">
                  <a16:creationId xmlns:a16="http://schemas.microsoft.com/office/drawing/2014/main" id="{A6D35914-A08B-4405-8193-A9CBECF0C76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02453253"/>
                </p:ext>
              </p:extLst>
            </p:nvPr>
          </p:nvGraphicFramePr>
          <p:xfrm>
            <a:off x="2805851" y="2978039"/>
            <a:ext cx="372957" cy="3995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44" name="Equation" r:id="rId9" imgW="177480" imgH="190440" progId="Equation.DSMT4">
                    <p:embed/>
                  </p:oleObj>
                </mc:Choice>
                <mc:Fallback>
                  <p:oleObj name="Equation" r:id="rId9" imgW="177480" imgH="190440" progId="Equation.DSMT4">
                    <p:embed/>
                    <p:pic>
                      <p:nvPicPr>
                        <p:cNvPr id="24" name="Object 23">
                          <a:extLst>
                            <a:ext uri="{FF2B5EF4-FFF2-40B4-BE49-F238E27FC236}">
                              <a16:creationId xmlns:a16="http://schemas.microsoft.com/office/drawing/2014/main" id="{CA75BAA5-9346-4293-A1A9-14B2FF3202B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805851" y="2978039"/>
                          <a:ext cx="372957" cy="39959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Object 25">
              <a:extLst>
                <a:ext uri="{FF2B5EF4-FFF2-40B4-BE49-F238E27FC236}">
                  <a16:creationId xmlns:a16="http://schemas.microsoft.com/office/drawing/2014/main" id="{D21CBB6B-A575-4E36-AE50-D14393EF35F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66204229"/>
                </p:ext>
              </p:extLst>
            </p:nvPr>
          </p:nvGraphicFramePr>
          <p:xfrm>
            <a:off x="5677352" y="1916399"/>
            <a:ext cx="292100" cy="346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45" name="Equation" r:id="rId11" imgW="139680" imgH="164880" progId="Equation.DSMT4">
                    <p:embed/>
                  </p:oleObj>
                </mc:Choice>
                <mc:Fallback>
                  <p:oleObj name="Equation" r:id="rId11" imgW="139680" imgH="164880" progId="Equation.DSMT4">
                    <p:embed/>
                    <p:pic>
                      <p:nvPicPr>
                        <p:cNvPr id="24" name="Object 23">
                          <a:extLst>
                            <a:ext uri="{FF2B5EF4-FFF2-40B4-BE49-F238E27FC236}">
                              <a16:creationId xmlns:a16="http://schemas.microsoft.com/office/drawing/2014/main" id="{CA75BAA5-9346-4293-A1A9-14B2FF3202B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5677352" y="1916399"/>
                          <a:ext cx="292100" cy="3460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26">
              <a:extLst>
                <a:ext uri="{FF2B5EF4-FFF2-40B4-BE49-F238E27FC236}">
                  <a16:creationId xmlns:a16="http://schemas.microsoft.com/office/drawing/2014/main" id="{B90837FC-1894-4865-86C3-1CCAFD5E343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06300140"/>
                </p:ext>
              </p:extLst>
            </p:nvPr>
          </p:nvGraphicFramePr>
          <p:xfrm>
            <a:off x="3259084" y="2634340"/>
            <a:ext cx="373062" cy="346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46" name="Equation" r:id="rId13" imgW="177480" imgH="164880" progId="Equation.DSMT4">
                    <p:embed/>
                  </p:oleObj>
                </mc:Choice>
                <mc:Fallback>
                  <p:oleObj name="Equation" r:id="rId13" imgW="177480" imgH="164880" progId="Equation.DSMT4">
                    <p:embed/>
                    <p:pic>
                      <p:nvPicPr>
                        <p:cNvPr id="24" name="Object 23">
                          <a:extLst>
                            <a:ext uri="{FF2B5EF4-FFF2-40B4-BE49-F238E27FC236}">
                              <a16:creationId xmlns:a16="http://schemas.microsoft.com/office/drawing/2014/main" id="{CA75BAA5-9346-4293-A1A9-14B2FF3202B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3259084" y="2634340"/>
                          <a:ext cx="373062" cy="3460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27">
              <a:extLst>
                <a:ext uri="{FF2B5EF4-FFF2-40B4-BE49-F238E27FC236}">
                  <a16:creationId xmlns:a16="http://schemas.microsoft.com/office/drawing/2014/main" id="{77C4FD6E-D1B2-434A-BA3C-BCC7CCDBFE1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32452970"/>
                </p:ext>
              </p:extLst>
            </p:nvPr>
          </p:nvGraphicFramePr>
          <p:xfrm>
            <a:off x="5502727" y="1109990"/>
            <a:ext cx="320675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47" name="Equation" r:id="rId15" imgW="152280" imgH="190440" progId="Equation.DSMT4">
                    <p:embed/>
                  </p:oleObj>
                </mc:Choice>
                <mc:Fallback>
                  <p:oleObj name="Equation" r:id="rId15" imgW="152280" imgH="190440" progId="Equation.DSMT4">
                    <p:embed/>
                    <p:pic>
                      <p:nvPicPr>
                        <p:cNvPr id="24" name="Object 23">
                          <a:extLst>
                            <a:ext uri="{FF2B5EF4-FFF2-40B4-BE49-F238E27FC236}">
                              <a16:creationId xmlns:a16="http://schemas.microsoft.com/office/drawing/2014/main" id="{CA75BAA5-9346-4293-A1A9-14B2FF3202B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5502727" y="1109990"/>
                          <a:ext cx="320675" cy="4000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28">
              <a:extLst>
                <a:ext uri="{FF2B5EF4-FFF2-40B4-BE49-F238E27FC236}">
                  <a16:creationId xmlns:a16="http://schemas.microsoft.com/office/drawing/2014/main" id="{551D4954-811B-4640-970A-9A01CA920CB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45672554"/>
                </p:ext>
              </p:extLst>
            </p:nvPr>
          </p:nvGraphicFramePr>
          <p:xfrm>
            <a:off x="3308954" y="203224"/>
            <a:ext cx="320675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48" name="Equation" r:id="rId17" imgW="152280" imgH="190440" progId="Equation.DSMT4">
                    <p:embed/>
                  </p:oleObj>
                </mc:Choice>
                <mc:Fallback>
                  <p:oleObj name="Equation" r:id="rId17" imgW="152280" imgH="190440" progId="Equation.DSMT4">
                    <p:embed/>
                    <p:pic>
                      <p:nvPicPr>
                        <p:cNvPr id="24" name="Object 23">
                          <a:extLst>
                            <a:ext uri="{FF2B5EF4-FFF2-40B4-BE49-F238E27FC236}">
                              <a16:creationId xmlns:a16="http://schemas.microsoft.com/office/drawing/2014/main" id="{CA75BAA5-9346-4293-A1A9-14B2FF3202B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3308954" y="203224"/>
                          <a:ext cx="320675" cy="4000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966D402C-6EF9-494D-9788-D15BC5AB1C3F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9965" y="256281"/>
            <a:ext cx="2438339" cy="195575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655673E-834E-474E-9EB7-70C68F7E073D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1435" y="5444315"/>
            <a:ext cx="5393917" cy="1207107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BCCFF7A-2BDD-4586-87EA-20C32C23F3DA}"/>
              </a:ext>
            </a:extLst>
          </p:cNvPr>
          <p:cNvSpPr/>
          <p:nvPr/>
        </p:nvSpPr>
        <p:spPr>
          <a:xfrm>
            <a:off x="438439" y="228238"/>
            <a:ext cx="2826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</a:rPr>
              <a:t> How Vectors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BE56F4-69A2-4A30-A4DE-3F5B0B181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38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E73D7B-C70F-47C9-AD1E-B01450E23C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993" y="1121226"/>
            <a:ext cx="1945821" cy="5216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D3E1F5-02CF-49DA-A4A4-64B8D656DC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208" y="1733140"/>
            <a:ext cx="2168978" cy="5216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C4DF80-FF65-4882-A00E-5B9E1FBCF1C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1019" y="149136"/>
            <a:ext cx="4539260" cy="301860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BBBC5D-4293-4B79-87C1-90A397D744A2}"/>
              </a:ext>
            </a:extLst>
          </p:cNvPr>
          <p:cNvCxnSpPr/>
          <p:nvPr/>
        </p:nvCxnSpPr>
        <p:spPr>
          <a:xfrm flipV="1">
            <a:off x="5099957" y="936171"/>
            <a:ext cx="1883229" cy="1680617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8D4BAC-E3A4-425B-929F-94C990036057}"/>
              </a:ext>
            </a:extLst>
          </p:cNvPr>
          <p:cNvCxnSpPr>
            <a:cxnSpLocks/>
          </p:cNvCxnSpPr>
          <p:nvPr/>
        </p:nvCxnSpPr>
        <p:spPr>
          <a:xfrm flipV="1">
            <a:off x="5067299" y="2288584"/>
            <a:ext cx="941614" cy="315141"/>
          </a:xfrm>
          <a:prstGeom prst="straightConnector1">
            <a:avLst/>
          </a:prstGeom>
          <a:ln w="38100">
            <a:solidFill>
              <a:srgbClr val="7A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6186EB-1EBF-4191-9EBC-5DFC48E83A5D}"/>
              </a:ext>
            </a:extLst>
          </p:cNvPr>
          <p:cNvCxnSpPr>
            <a:cxnSpLocks/>
          </p:cNvCxnSpPr>
          <p:nvPr/>
        </p:nvCxnSpPr>
        <p:spPr>
          <a:xfrm flipV="1">
            <a:off x="5099957" y="2584811"/>
            <a:ext cx="990600" cy="1"/>
          </a:xfrm>
          <a:prstGeom prst="straightConnector1">
            <a:avLst/>
          </a:prstGeom>
          <a:ln w="38100">
            <a:solidFill>
              <a:srgbClr val="1A0AB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2E9824E-6680-4EA9-B0BE-3ED9999996AE}"/>
              </a:ext>
            </a:extLst>
          </p:cNvPr>
          <p:cNvCxnSpPr>
            <a:cxnSpLocks/>
          </p:cNvCxnSpPr>
          <p:nvPr/>
        </p:nvCxnSpPr>
        <p:spPr>
          <a:xfrm flipV="1">
            <a:off x="5099957" y="1730829"/>
            <a:ext cx="0" cy="853982"/>
          </a:xfrm>
          <a:prstGeom prst="straightConnector1">
            <a:avLst/>
          </a:prstGeom>
          <a:ln w="38100">
            <a:solidFill>
              <a:srgbClr val="1A0AB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DDC25D71-D109-490E-B8EB-055E1A2772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144" y="2974522"/>
            <a:ext cx="4315131" cy="1102178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A9C732F-C706-4C83-B14A-B1F6DC4801E0}"/>
              </a:ext>
            </a:extLst>
          </p:cNvPr>
          <p:cNvCxnSpPr>
            <a:cxnSpLocks/>
          </p:cNvCxnSpPr>
          <p:nvPr/>
        </p:nvCxnSpPr>
        <p:spPr>
          <a:xfrm flipH="1" flipV="1">
            <a:off x="4855029" y="1776479"/>
            <a:ext cx="261258" cy="827246"/>
          </a:xfrm>
          <a:prstGeom prst="straightConnector1">
            <a:avLst/>
          </a:prstGeom>
          <a:ln w="38100">
            <a:solidFill>
              <a:srgbClr val="7A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075A281-27BE-4C40-B64D-2729A60046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993" y="4517572"/>
            <a:ext cx="4642758" cy="14449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27B623-24C7-4B0E-ABDF-171B40D6F4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620" y="3005140"/>
            <a:ext cx="4315131" cy="11021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FCDE6-75EB-4A30-AF17-3230DF609B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469" y="4548190"/>
            <a:ext cx="4642758" cy="14449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875DD8-2201-41D0-9DDD-C4440EA2CC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208" y="1746203"/>
            <a:ext cx="2168978" cy="52169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5D77DE-540B-47AF-98F9-9C565B99D3AC}"/>
              </a:ext>
            </a:extLst>
          </p:cNvPr>
          <p:cNvCxnSpPr>
            <a:cxnSpLocks/>
          </p:cNvCxnSpPr>
          <p:nvPr/>
        </p:nvCxnSpPr>
        <p:spPr>
          <a:xfrm flipH="1" flipV="1">
            <a:off x="4855029" y="1789542"/>
            <a:ext cx="261258" cy="827246"/>
          </a:xfrm>
          <a:prstGeom prst="straightConnector1">
            <a:avLst/>
          </a:prstGeom>
          <a:ln w="38100">
            <a:solidFill>
              <a:srgbClr val="7A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81AF1747-5A03-4DF7-91CD-C0F7CC0D58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620" y="3018203"/>
            <a:ext cx="4315131" cy="11021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259AE3-6597-4C57-A0E3-738AB53B33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469" y="4561253"/>
            <a:ext cx="4642758" cy="144494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C0EA50-D94A-4FA3-A345-1A3E73F6C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89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E73D7B-C70F-47C9-AD1E-B01450E23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178" y="541152"/>
            <a:ext cx="2914650" cy="5829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D3E1F5-02CF-49DA-A4A4-64B8D656D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409" y="1329890"/>
            <a:ext cx="3130188" cy="5216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015CCA-3B58-49C8-AF3F-4E2D8F3CD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565" y="2312395"/>
            <a:ext cx="5589814" cy="13974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BE11A8-1D2B-4DC1-B5D8-396808A76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225" y="4170656"/>
            <a:ext cx="4528494" cy="170987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ADD54-46E1-4A8A-8FA2-FE87EAE1E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3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DBDBE07B-CA38-4B95-8D60-298689A06A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6574110"/>
              </p:ext>
            </p:extLst>
          </p:nvPr>
        </p:nvGraphicFramePr>
        <p:xfrm>
          <a:off x="604087" y="302616"/>
          <a:ext cx="2977314" cy="11537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7" name="Equation" r:id="rId3" imgW="2031840" imgH="787320" progId="Equation.DSMT4">
                  <p:embed/>
                </p:oleObj>
              </mc:Choice>
              <mc:Fallback>
                <p:oleObj name="Equation" r:id="rId3" imgW="2031840" imgH="787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4087" y="302616"/>
                        <a:ext cx="2977314" cy="11537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" name="Picture 38">
            <a:extLst>
              <a:ext uri="{FF2B5EF4-FFF2-40B4-BE49-F238E27FC236}">
                <a16:creationId xmlns:a16="http://schemas.microsoft.com/office/drawing/2014/main" id="{5A561008-B2A0-4777-B1DB-26DDE5E26C5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437" y="5099266"/>
            <a:ext cx="5115969" cy="1526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0A9751-0509-46BC-B637-889C33225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0199" y="5317008"/>
            <a:ext cx="2142990" cy="1091246"/>
          </a:xfrm>
          <a:prstGeom prst="rect">
            <a:avLst/>
          </a:prstGeom>
        </p:spPr>
      </p:pic>
      <p:sp>
        <p:nvSpPr>
          <p:cNvPr id="43" name="Arrow: Right 42">
            <a:extLst>
              <a:ext uri="{FF2B5EF4-FFF2-40B4-BE49-F238E27FC236}">
                <a16:creationId xmlns:a16="http://schemas.microsoft.com/office/drawing/2014/main" id="{96EC9866-5DCB-4FFB-A6EF-28213FE757E6}"/>
              </a:ext>
            </a:extLst>
          </p:cNvPr>
          <p:cNvSpPr/>
          <p:nvPr/>
        </p:nvSpPr>
        <p:spPr>
          <a:xfrm>
            <a:off x="5445058" y="5686201"/>
            <a:ext cx="353785" cy="2614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F9757606-C650-46B2-92B4-D232B175D5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2946934"/>
              </p:ext>
            </p:extLst>
          </p:nvPr>
        </p:nvGraphicFramePr>
        <p:xfrm>
          <a:off x="450850" y="1662113"/>
          <a:ext cx="2679700" cy="312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8" name="Equation" r:id="rId7" imgW="1828800" imgH="2133360" progId="Equation.DSMT4">
                  <p:embed/>
                </p:oleObj>
              </mc:Choice>
              <mc:Fallback>
                <p:oleObj name="Equation" r:id="rId7" imgW="1828800" imgH="2133360" progId="Equation.DSMT4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DBDBE07B-CA38-4B95-8D60-298689A06A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0850" y="1662113"/>
                        <a:ext cx="2679700" cy="312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0" name="Group 49">
            <a:extLst>
              <a:ext uri="{FF2B5EF4-FFF2-40B4-BE49-F238E27FC236}">
                <a16:creationId xmlns:a16="http://schemas.microsoft.com/office/drawing/2014/main" id="{CB791A07-C1E9-46F5-AD2D-B429ED9BA4C0}"/>
              </a:ext>
            </a:extLst>
          </p:cNvPr>
          <p:cNvGrpSpPr/>
          <p:nvPr/>
        </p:nvGrpSpPr>
        <p:grpSpPr>
          <a:xfrm>
            <a:off x="6431609" y="122344"/>
            <a:ext cx="2436063" cy="2667961"/>
            <a:chOff x="5458810" y="879470"/>
            <a:chExt cx="3168733" cy="329164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E2EAA483-A06B-4286-8B87-D7767A4526BE}"/>
                </a:ext>
              </a:extLst>
            </p:cNvPr>
            <p:cNvGrpSpPr/>
            <p:nvPr/>
          </p:nvGrpSpPr>
          <p:grpSpPr>
            <a:xfrm>
              <a:off x="5458810" y="879470"/>
              <a:ext cx="3168733" cy="3291645"/>
              <a:chOff x="373380" y="456892"/>
              <a:chExt cx="3725091" cy="3557058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D1FCFA6-205A-401F-A1E4-8141F1B4D0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24808" y="1578999"/>
                <a:ext cx="847791" cy="993728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22B9A441-1DB5-44FE-94CE-F3EAEBD15083}"/>
                  </a:ext>
                </a:extLst>
              </p:cNvPr>
              <p:cNvGrpSpPr/>
              <p:nvPr/>
            </p:nvGrpSpPr>
            <p:grpSpPr>
              <a:xfrm>
                <a:off x="373380" y="456892"/>
                <a:ext cx="3725091" cy="3557058"/>
                <a:chOff x="2825521" y="172614"/>
                <a:chExt cx="3143931" cy="3252152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E9CD04AB-EB6B-4B32-BE42-225E0785CAA8}"/>
                    </a:ext>
                  </a:extLst>
                </p:cNvPr>
                <p:cNvGrpSpPr/>
                <p:nvPr/>
              </p:nvGrpSpPr>
              <p:grpSpPr>
                <a:xfrm>
                  <a:off x="3146324" y="480507"/>
                  <a:ext cx="2536471" cy="2497533"/>
                  <a:chOff x="5829200" y="179617"/>
                  <a:chExt cx="2536471" cy="2497533"/>
                </a:xfrm>
              </p:grpSpPr>
              <p:cxnSp>
                <p:nvCxnSpPr>
                  <p:cNvPr id="16" name="Straight Arrow Connector 15">
                    <a:extLst>
                      <a:ext uri="{FF2B5EF4-FFF2-40B4-BE49-F238E27FC236}">
                        <a16:creationId xmlns:a16="http://schemas.microsoft.com/office/drawing/2014/main" id="{9AC098D9-D5D6-4E35-BA04-1FDF1DB6BC1B}"/>
                      </a:ext>
                    </a:extLst>
                  </p:cNvPr>
                  <p:cNvCxnSpPr/>
                  <p:nvPr/>
                </p:nvCxnSpPr>
                <p:spPr>
                  <a:xfrm>
                    <a:off x="6738257" y="1801588"/>
                    <a:ext cx="1627414" cy="0"/>
                  </a:xfrm>
                  <a:prstGeom prst="straightConnector1">
                    <a:avLst/>
                  </a:prstGeom>
                  <a:ln>
                    <a:solidFill>
                      <a:srgbClr val="0000CC"/>
                    </a:solidFill>
                    <a:headEnd type="none" w="med" len="med"/>
                    <a:tailEnd type="arrow" w="med" len="med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Arrow Connector 16">
                    <a:extLst>
                      <a:ext uri="{FF2B5EF4-FFF2-40B4-BE49-F238E27FC236}">
                        <a16:creationId xmlns:a16="http://schemas.microsoft.com/office/drawing/2014/main" id="{306C773C-F08C-4CA5-ADC7-41AED4DDA0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5921829" y="993324"/>
                    <a:ext cx="1627414" cy="0"/>
                  </a:xfrm>
                  <a:prstGeom prst="straightConnector1">
                    <a:avLst/>
                  </a:prstGeom>
                  <a:ln>
                    <a:solidFill>
                      <a:srgbClr val="006000"/>
                    </a:solidFill>
                    <a:headEnd type="none" w="med" len="med"/>
                    <a:tailEnd type="arrow" w="med" len="med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Arrow Connector 17">
                    <a:extLst>
                      <a:ext uri="{FF2B5EF4-FFF2-40B4-BE49-F238E27FC236}">
                        <a16:creationId xmlns:a16="http://schemas.microsoft.com/office/drawing/2014/main" id="{4EE271E4-9F68-4C22-AC86-F7B897DB33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829200" y="1800053"/>
                    <a:ext cx="906335" cy="877097"/>
                  </a:xfrm>
                  <a:prstGeom prst="straightConnector1">
                    <a:avLst/>
                  </a:prstGeom>
                  <a:ln>
                    <a:solidFill>
                      <a:srgbClr val="C00000"/>
                    </a:solidFill>
                    <a:headEnd type="none" w="med" len="med"/>
                    <a:tailEnd type="arrow" w="med" len="med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B40F67ED-27D8-4C56-BC2A-9844A95670A7}"/>
                    </a:ext>
                  </a:extLst>
                </p:cNvPr>
                <p:cNvGrpSpPr/>
                <p:nvPr/>
              </p:nvGrpSpPr>
              <p:grpSpPr>
                <a:xfrm rot="20290489">
                  <a:off x="3713403" y="223473"/>
                  <a:ext cx="1629684" cy="1627414"/>
                  <a:chOff x="6887936" y="332017"/>
                  <a:chExt cx="1629684" cy="1627414"/>
                </a:xfrm>
              </p:grpSpPr>
              <p:cxnSp>
                <p:nvCxnSpPr>
                  <p:cNvPr id="14" name="Straight Arrow Connector 13">
                    <a:extLst>
                      <a:ext uri="{FF2B5EF4-FFF2-40B4-BE49-F238E27FC236}">
                        <a16:creationId xmlns:a16="http://schemas.microsoft.com/office/drawing/2014/main" id="{A499636B-15F4-4E5F-9A74-2B205B80E338}"/>
                      </a:ext>
                    </a:extLst>
                  </p:cNvPr>
                  <p:cNvCxnSpPr/>
                  <p:nvPr/>
                </p:nvCxnSpPr>
                <p:spPr>
                  <a:xfrm>
                    <a:off x="6890206" y="1955053"/>
                    <a:ext cx="1627414" cy="0"/>
                  </a:xfrm>
                  <a:prstGeom prst="straightConnector1">
                    <a:avLst/>
                  </a:prstGeom>
                  <a:ln>
                    <a:solidFill>
                      <a:srgbClr val="0000CC"/>
                    </a:solidFill>
                    <a:prstDash val="sysDot"/>
                    <a:headEnd type="none" w="med" len="med"/>
                    <a:tailEnd type="arrow" w="med" len="med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Arrow Connector 14">
                    <a:extLst>
                      <a:ext uri="{FF2B5EF4-FFF2-40B4-BE49-F238E27FC236}">
                        <a16:creationId xmlns:a16="http://schemas.microsoft.com/office/drawing/2014/main" id="{FA2F8861-8A6D-4EB4-ACE5-037BF89998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6074229" y="1145724"/>
                    <a:ext cx="1627414" cy="0"/>
                  </a:xfrm>
                  <a:prstGeom prst="straightConnector1">
                    <a:avLst/>
                  </a:prstGeom>
                  <a:ln>
                    <a:solidFill>
                      <a:srgbClr val="006000"/>
                    </a:solidFill>
                    <a:prstDash val="sysDot"/>
                    <a:headEnd type="none" w="med" len="med"/>
                    <a:tailEnd type="arrow" w="med" len="med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" name="Straight Arrow Connector 6">
                  <a:extLst>
                    <a:ext uri="{FF2B5EF4-FFF2-40B4-BE49-F238E27FC236}">
                      <a16:creationId xmlns:a16="http://schemas.microsoft.com/office/drawing/2014/main" id="{5D230DCD-0B61-418A-8440-7FA6FBBEBE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25521" y="2089892"/>
                  <a:ext cx="1220445" cy="120304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prstDash val="sysDot"/>
                  <a:headEnd type="none" w="med" len="med"/>
                  <a:tailEnd type="arrow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8" name="Object 7">
                  <a:extLst>
                    <a:ext uri="{FF2B5EF4-FFF2-40B4-BE49-F238E27FC236}">
                      <a16:creationId xmlns:a16="http://schemas.microsoft.com/office/drawing/2014/main" id="{D2E80070-205D-40E9-B892-18F57A420F0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789688101"/>
                    </p:ext>
                  </p:extLst>
                </p:nvPr>
              </p:nvGraphicFramePr>
              <p:xfrm>
                <a:off x="3914782" y="172614"/>
                <a:ext cx="319087" cy="34607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8639" name="Equation" r:id="rId9" imgW="152280" imgH="164880" progId="Equation.DSMT4">
                        <p:embed/>
                      </p:oleObj>
                    </mc:Choice>
                    <mc:Fallback>
                      <p:oleObj name="Equation" r:id="rId9" imgW="152280" imgH="164880" progId="Equation.DSMT4">
                        <p:embed/>
                        <p:pic>
                          <p:nvPicPr>
                            <p:cNvPr id="24" name="Object 23">
                              <a:extLst>
                                <a:ext uri="{FF2B5EF4-FFF2-40B4-BE49-F238E27FC236}">
                                  <a16:creationId xmlns:a16="http://schemas.microsoft.com/office/drawing/2014/main" id="{CA75BAA5-9346-4293-A1A9-14B2FF3202BE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914782" y="172614"/>
                              <a:ext cx="319087" cy="34607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9" name="Object 8">
                  <a:extLst>
                    <a:ext uri="{FF2B5EF4-FFF2-40B4-BE49-F238E27FC236}">
                      <a16:creationId xmlns:a16="http://schemas.microsoft.com/office/drawing/2014/main" id="{A53D8B85-9C6B-4B3E-BCB8-301616D427F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56393830"/>
                    </p:ext>
                  </p:extLst>
                </p:nvPr>
              </p:nvGraphicFramePr>
              <p:xfrm>
                <a:off x="2959845" y="3025169"/>
                <a:ext cx="372957" cy="39959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8640" name="Equation" r:id="rId11" imgW="177480" imgH="190440" progId="Equation.DSMT4">
                        <p:embed/>
                      </p:oleObj>
                    </mc:Choice>
                    <mc:Fallback>
                      <p:oleObj name="Equation" r:id="rId11" imgW="177480" imgH="190440" progId="Equation.DSMT4">
                        <p:embed/>
                        <p:pic>
                          <p:nvPicPr>
                            <p:cNvPr id="25" name="Object 24">
                              <a:extLst>
                                <a:ext uri="{FF2B5EF4-FFF2-40B4-BE49-F238E27FC236}">
                                  <a16:creationId xmlns:a16="http://schemas.microsoft.com/office/drawing/2014/main" id="{A6D35914-A08B-4405-8193-A9CBECF0C766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959845" y="3025169"/>
                              <a:ext cx="372957" cy="399597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0" name="Object 9">
                  <a:extLst>
                    <a:ext uri="{FF2B5EF4-FFF2-40B4-BE49-F238E27FC236}">
                      <a16:creationId xmlns:a16="http://schemas.microsoft.com/office/drawing/2014/main" id="{F7D78FCE-DAC6-4829-A1D2-81CFBB17388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39985095"/>
                    </p:ext>
                  </p:extLst>
                </p:nvPr>
              </p:nvGraphicFramePr>
              <p:xfrm>
                <a:off x="5677352" y="1916399"/>
                <a:ext cx="292100" cy="34607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8641" name="Equation" r:id="rId13" imgW="139680" imgH="164880" progId="Equation.DSMT4">
                        <p:embed/>
                      </p:oleObj>
                    </mc:Choice>
                    <mc:Fallback>
                      <p:oleObj name="Equation" r:id="rId13" imgW="139680" imgH="164880" progId="Equation.DSMT4">
                        <p:embed/>
                        <p:pic>
                          <p:nvPicPr>
                            <p:cNvPr id="26" name="Object 25">
                              <a:extLst>
                                <a:ext uri="{FF2B5EF4-FFF2-40B4-BE49-F238E27FC236}">
                                  <a16:creationId xmlns:a16="http://schemas.microsoft.com/office/drawing/2014/main" id="{D21CBB6B-A575-4E36-AE50-D14393EF35F1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677352" y="1916399"/>
                              <a:ext cx="292100" cy="34607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1" name="Object 10">
                  <a:extLst>
                    <a:ext uri="{FF2B5EF4-FFF2-40B4-BE49-F238E27FC236}">
                      <a16:creationId xmlns:a16="http://schemas.microsoft.com/office/drawing/2014/main" id="{45E8DE71-47AA-4043-A229-2EBF59C9FD6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19982477"/>
                    </p:ext>
                  </p:extLst>
                </p:nvPr>
              </p:nvGraphicFramePr>
              <p:xfrm>
                <a:off x="3280543" y="2709320"/>
                <a:ext cx="373062" cy="34607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8642" name="Equation" r:id="rId15" imgW="177480" imgH="164880" progId="Equation.DSMT4">
                        <p:embed/>
                      </p:oleObj>
                    </mc:Choice>
                    <mc:Fallback>
                      <p:oleObj name="Equation" r:id="rId15" imgW="177480" imgH="164880" progId="Equation.DSMT4">
                        <p:embed/>
                        <p:pic>
                          <p:nvPicPr>
                            <p:cNvPr id="27" name="Object 26">
                              <a:extLst>
                                <a:ext uri="{FF2B5EF4-FFF2-40B4-BE49-F238E27FC236}">
                                  <a16:creationId xmlns:a16="http://schemas.microsoft.com/office/drawing/2014/main" id="{B90837FC-1894-4865-86C3-1CCAFD5E3435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280543" y="2709320"/>
                              <a:ext cx="373062" cy="34607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2" name="Object 11">
                  <a:extLst>
                    <a:ext uri="{FF2B5EF4-FFF2-40B4-BE49-F238E27FC236}">
                      <a16:creationId xmlns:a16="http://schemas.microsoft.com/office/drawing/2014/main" id="{75B0A08E-4CBF-4EEB-8032-7EEB85E3E2C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288718033"/>
                    </p:ext>
                  </p:extLst>
                </p:nvPr>
              </p:nvGraphicFramePr>
              <p:xfrm>
                <a:off x="5502727" y="1109990"/>
                <a:ext cx="320675" cy="4000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8643" name="Equation" r:id="rId17" imgW="152280" imgH="190440" progId="Equation.DSMT4">
                        <p:embed/>
                      </p:oleObj>
                    </mc:Choice>
                    <mc:Fallback>
                      <p:oleObj name="Equation" r:id="rId17" imgW="152280" imgH="190440" progId="Equation.DSMT4">
                        <p:embed/>
                        <p:pic>
                          <p:nvPicPr>
                            <p:cNvPr id="28" name="Object 27">
                              <a:extLst>
                                <a:ext uri="{FF2B5EF4-FFF2-40B4-BE49-F238E27FC236}">
                                  <a16:creationId xmlns:a16="http://schemas.microsoft.com/office/drawing/2014/main" id="{77C4FD6E-D1B2-434A-BA3C-BCC7CCDBFE1A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502727" y="1109990"/>
                              <a:ext cx="320675" cy="40005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3" name="Object 12">
                  <a:extLst>
                    <a:ext uri="{FF2B5EF4-FFF2-40B4-BE49-F238E27FC236}">
                      <a16:creationId xmlns:a16="http://schemas.microsoft.com/office/drawing/2014/main" id="{950B24D7-2EBC-444F-9010-2B3957337D8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79520191"/>
                    </p:ext>
                  </p:extLst>
                </p:nvPr>
              </p:nvGraphicFramePr>
              <p:xfrm>
                <a:off x="3308954" y="203224"/>
                <a:ext cx="320675" cy="4000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8644" name="Equation" r:id="rId19" imgW="152280" imgH="190440" progId="Equation.DSMT4">
                        <p:embed/>
                      </p:oleObj>
                    </mc:Choice>
                    <mc:Fallback>
                      <p:oleObj name="Equation" r:id="rId19" imgW="152280" imgH="190440" progId="Equation.DSMT4">
                        <p:embed/>
                        <p:pic>
                          <p:nvPicPr>
                            <p:cNvPr id="29" name="Object 28">
                              <a:extLst>
                                <a:ext uri="{FF2B5EF4-FFF2-40B4-BE49-F238E27FC236}">
                                  <a16:creationId xmlns:a16="http://schemas.microsoft.com/office/drawing/2014/main" id="{551D4954-811B-4640-970A-9A01CA920CBC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308954" y="203224"/>
                              <a:ext cx="320675" cy="40005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F5A8B7D3-43E2-432A-B7AF-883F08E0F4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28799" y="1859772"/>
                <a:ext cx="482301" cy="71470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7C618B6A-DF44-4EE6-BBF7-DE61A90780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72342" y="2566013"/>
                <a:ext cx="358239" cy="325634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46" name="Cube 45">
              <a:extLst>
                <a:ext uri="{FF2B5EF4-FFF2-40B4-BE49-F238E27FC236}">
                  <a16:creationId xmlns:a16="http://schemas.microsoft.com/office/drawing/2014/main" id="{BE206390-7C7C-4DEA-91F5-D719436C1EBA}"/>
                </a:ext>
              </a:extLst>
            </p:cNvPr>
            <p:cNvSpPr/>
            <p:nvPr/>
          </p:nvSpPr>
          <p:spPr>
            <a:xfrm>
              <a:off x="6390349" y="1917850"/>
              <a:ext cx="1002038" cy="1192788"/>
            </a:xfrm>
            <a:prstGeom prst="cube">
              <a:avLst>
                <a:gd name="adj" fmla="val 27976"/>
              </a:avLst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A47FDE9-3007-4B3A-86F5-803C3FBF4518}"/>
              </a:ext>
            </a:extLst>
          </p:cNvPr>
          <p:cNvGrpSpPr/>
          <p:nvPr/>
        </p:nvGrpSpPr>
        <p:grpSpPr>
          <a:xfrm>
            <a:off x="3848519" y="2248649"/>
            <a:ext cx="2120874" cy="1955838"/>
            <a:chOff x="3062060" y="172614"/>
            <a:chExt cx="2907392" cy="2807801"/>
          </a:xfrm>
        </p:grpSpPr>
        <p:graphicFrame>
          <p:nvGraphicFramePr>
            <p:cNvPr id="53" name="Object 52">
              <a:extLst>
                <a:ext uri="{FF2B5EF4-FFF2-40B4-BE49-F238E27FC236}">
                  <a16:creationId xmlns:a16="http://schemas.microsoft.com/office/drawing/2014/main" id="{B4FC34BC-F9D8-4CDC-84D7-EB6ECEB8F31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02146032"/>
                </p:ext>
              </p:extLst>
            </p:nvPr>
          </p:nvGraphicFramePr>
          <p:xfrm>
            <a:off x="3898900" y="2514600"/>
            <a:ext cx="914400" cy="198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45" name="Equation" r:id="rId21" imgW="914400" imgH="198720" progId="Equation.DSMT4">
                    <p:embed/>
                  </p:oleObj>
                </mc:Choice>
                <mc:Fallback>
                  <p:oleObj name="Equation" r:id="rId21" imgW="914400" imgH="198720" progId="Equation.DSMT4">
                    <p:embed/>
                    <p:pic>
                      <p:nvPicPr>
                        <p:cNvPr id="2" name="Object 1">
                          <a:extLst>
                            <a:ext uri="{FF2B5EF4-FFF2-40B4-BE49-F238E27FC236}">
                              <a16:creationId xmlns:a16="http://schemas.microsoft.com/office/drawing/2014/main" id="{F853A3E0-23A3-4190-AF93-AD07CAE2A39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3898900" y="2514600"/>
                          <a:ext cx="914400" cy="1984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190D9502-487F-4735-97AD-FA67B4B93F7A}"/>
                </a:ext>
              </a:extLst>
            </p:cNvPr>
            <p:cNvGrpSpPr/>
            <p:nvPr/>
          </p:nvGrpSpPr>
          <p:grpSpPr>
            <a:xfrm>
              <a:off x="3062060" y="480507"/>
              <a:ext cx="2620735" cy="2349779"/>
              <a:chOff x="5744936" y="179617"/>
              <a:chExt cx="2620735" cy="2349779"/>
            </a:xfrm>
          </p:grpSpPr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603D5BD0-D7F7-49A9-BBDA-E3C5D233B7E3}"/>
                  </a:ext>
                </a:extLst>
              </p:cNvPr>
              <p:cNvCxnSpPr/>
              <p:nvPr/>
            </p:nvCxnSpPr>
            <p:spPr>
              <a:xfrm>
                <a:off x="6738257" y="1801588"/>
                <a:ext cx="1627414" cy="0"/>
              </a:xfrm>
              <a:prstGeom prst="straightConnector1">
                <a:avLst/>
              </a:prstGeom>
              <a:ln>
                <a:solidFill>
                  <a:srgbClr val="0000CC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5DD51CB3-2E40-4CFA-8DD1-9DC195569FE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921829" y="993324"/>
                <a:ext cx="1627414" cy="0"/>
              </a:xfrm>
              <a:prstGeom prst="straightConnector1">
                <a:avLst/>
              </a:prstGeom>
              <a:ln>
                <a:solidFill>
                  <a:srgbClr val="00600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B2113892-F8DD-4FD7-BA8D-4DA9611E73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44936" y="1800053"/>
                <a:ext cx="990600" cy="729343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57" name="Object 56">
              <a:extLst>
                <a:ext uri="{FF2B5EF4-FFF2-40B4-BE49-F238E27FC236}">
                  <a16:creationId xmlns:a16="http://schemas.microsoft.com/office/drawing/2014/main" id="{9206CE81-08A7-4F04-9E1E-F372D562FAC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33672844"/>
                </p:ext>
              </p:extLst>
            </p:nvPr>
          </p:nvGraphicFramePr>
          <p:xfrm>
            <a:off x="3914782" y="172614"/>
            <a:ext cx="319087" cy="346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46" name="Equation" r:id="rId23" imgW="152280" imgH="164880" progId="Equation.DSMT4">
                    <p:embed/>
                  </p:oleObj>
                </mc:Choice>
                <mc:Fallback>
                  <p:oleObj name="Equation" r:id="rId23" imgW="152280" imgH="164880" progId="Equation.DSMT4">
                    <p:embed/>
                    <p:pic>
                      <p:nvPicPr>
                        <p:cNvPr id="24" name="Object 23">
                          <a:extLst>
                            <a:ext uri="{FF2B5EF4-FFF2-40B4-BE49-F238E27FC236}">
                              <a16:creationId xmlns:a16="http://schemas.microsoft.com/office/drawing/2014/main" id="{CA75BAA5-9346-4293-A1A9-14B2FF3202B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914782" y="172614"/>
                          <a:ext cx="319087" cy="3460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" name="Object 58">
              <a:extLst>
                <a:ext uri="{FF2B5EF4-FFF2-40B4-BE49-F238E27FC236}">
                  <a16:creationId xmlns:a16="http://schemas.microsoft.com/office/drawing/2014/main" id="{635F7418-4786-4753-9E96-2BABCE5E363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24696869"/>
                </p:ext>
              </p:extLst>
            </p:nvPr>
          </p:nvGraphicFramePr>
          <p:xfrm>
            <a:off x="5677352" y="1916399"/>
            <a:ext cx="292100" cy="346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47" name="Equation" r:id="rId24" imgW="139680" imgH="164880" progId="Equation.DSMT4">
                    <p:embed/>
                  </p:oleObj>
                </mc:Choice>
                <mc:Fallback>
                  <p:oleObj name="Equation" r:id="rId24" imgW="139680" imgH="164880" progId="Equation.DSMT4">
                    <p:embed/>
                    <p:pic>
                      <p:nvPicPr>
                        <p:cNvPr id="26" name="Object 25">
                          <a:extLst>
                            <a:ext uri="{FF2B5EF4-FFF2-40B4-BE49-F238E27FC236}">
                              <a16:creationId xmlns:a16="http://schemas.microsoft.com/office/drawing/2014/main" id="{D21CBB6B-A575-4E36-AE50-D14393EF35F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5677352" y="1916399"/>
                          <a:ext cx="292100" cy="3460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" name="Object 59">
              <a:extLst>
                <a:ext uri="{FF2B5EF4-FFF2-40B4-BE49-F238E27FC236}">
                  <a16:creationId xmlns:a16="http://schemas.microsoft.com/office/drawing/2014/main" id="{0F5E24EE-56B3-4601-84EA-4C6043663DC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25508394"/>
                </p:ext>
              </p:extLst>
            </p:nvPr>
          </p:nvGraphicFramePr>
          <p:xfrm>
            <a:off x="3259084" y="2634340"/>
            <a:ext cx="373062" cy="346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48" name="Equation" r:id="rId25" imgW="177480" imgH="164880" progId="Equation.DSMT4">
                    <p:embed/>
                  </p:oleObj>
                </mc:Choice>
                <mc:Fallback>
                  <p:oleObj name="Equation" r:id="rId25" imgW="177480" imgH="164880" progId="Equation.DSMT4">
                    <p:embed/>
                    <p:pic>
                      <p:nvPicPr>
                        <p:cNvPr id="27" name="Object 26">
                          <a:extLst>
                            <a:ext uri="{FF2B5EF4-FFF2-40B4-BE49-F238E27FC236}">
                              <a16:creationId xmlns:a16="http://schemas.microsoft.com/office/drawing/2014/main" id="{B90837FC-1894-4865-86C3-1CCAFD5E343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3259084" y="2634340"/>
                          <a:ext cx="373062" cy="3460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8" name="Arrow: Curved Right 67">
            <a:extLst>
              <a:ext uri="{FF2B5EF4-FFF2-40B4-BE49-F238E27FC236}">
                <a16:creationId xmlns:a16="http://schemas.microsoft.com/office/drawing/2014/main" id="{4F269F89-BF49-4E24-B89E-F4B91263D361}"/>
              </a:ext>
            </a:extLst>
          </p:cNvPr>
          <p:cNvSpPr/>
          <p:nvPr/>
        </p:nvSpPr>
        <p:spPr>
          <a:xfrm>
            <a:off x="4427469" y="2023543"/>
            <a:ext cx="244343" cy="228600"/>
          </a:xfrm>
          <a:prstGeom prst="curv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Arrow: Curved Right 68">
            <a:extLst>
              <a:ext uri="{FF2B5EF4-FFF2-40B4-BE49-F238E27FC236}">
                <a16:creationId xmlns:a16="http://schemas.microsoft.com/office/drawing/2014/main" id="{FE47BF50-6A86-41BA-A8B5-3605B6AE3332}"/>
              </a:ext>
            </a:extLst>
          </p:cNvPr>
          <p:cNvSpPr/>
          <p:nvPr/>
        </p:nvSpPr>
        <p:spPr>
          <a:xfrm rot="13422012">
            <a:off x="3644479" y="4037899"/>
            <a:ext cx="228600" cy="228600"/>
          </a:xfrm>
          <a:prstGeom prst="curv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Arrow: Curved Right 69">
            <a:extLst>
              <a:ext uri="{FF2B5EF4-FFF2-40B4-BE49-F238E27FC236}">
                <a16:creationId xmlns:a16="http://schemas.microsoft.com/office/drawing/2014/main" id="{63070C62-27E1-4D8A-8FB3-CF85D22F9B31}"/>
              </a:ext>
            </a:extLst>
          </p:cNvPr>
          <p:cNvSpPr/>
          <p:nvPr/>
        </p:nvSpPr>
        <p:spPr>
          <a:xfrm rot="15834147">
            <a:off x="5980046" y="3451525"/>
            <a:ext cx="244343" cy="241059"/>
          </a:xfrm>
          <a:prstGeom prst="curv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71" name="Object 70">
            <a:extLst>
              <a:ext uri="{FF2B5EF4-FFF2-40B4-BE49-F238E27FC236}">
                <a16:creationId xmlns:a16="http://schemas.microsoft.com/office/drawing/2014/main" id="{4CFEF3A3-2B15-4CB0-B4B1-C5475D3C23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977023"/>
              </p:ext>
            </p:extLst>
          </p:nvPr>
        </p:nvGraphicFramePr>
        <p:xfrm>
          <a:off x="3505200" y="4314825"/>
          <a:ext cx="596900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9" name="Equation" r:id="rId26" imgW="406080" imgH="228600" progId="Equation.DSMT4">
                  <p:embed/>
                </p:oleObj>
              </mc:Choice>
              <mc:Fallback>
                <p:oleObj name="Equation" r:id="rId26" imgW="406080" imgH="228600" progId="Equation.DSMT4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F9757606-C650-46B2-92B4-D232B175D5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505200" y="4314825"/>
                        <a:ext cx="596900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Object 71">
            <a:extLst>
              <a:ext uri="{FF2B5EF4-FFF2-40B4-BE49-F238E27FC236}">
                <a16:creationId xmlns:a16="http://schemas.microsoft.com/office/drawing/2014/main" id="{21DAD06E-6FF8-4565-BEA1-F2195909C7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1458667"/>
              </p:ext>
            </p:extLst>
          </p:nvPr>
        </p:nvGraphicFramePr>
        <p:xfrm>
          <a:off x="6213475" y="3384550"/>
          <a:ext cx="6159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50" name="Equation" r:id="rId28" imgW="419040" imgH="241200" progId="Equation.DSMT4">
                  <p:embed/>
                </p:oleObj>
              </mc:Choice>
              <mc:Fallback>
                <p:oleObj name="Equation" r:id="rId28" imgW="419040" imgH="241200" progId="Equation.DSMT4">
                  <p:embed/>
                  <p:pic>
                    <p:nvPicPr>
                      <p:cNvPr id="71" name="Object 70">
                        <a:extLst>
                          <a:ext uri="{FF2B5EF4-FFF2-40B4-BE49-F238E27FC236}">
                            <a16:creationId xmlns:a16="http://schemas.microsoft.com/office/drawing/2014/main" id="{4CFEF3A3-2B15-4CB0-B4B1-C5475D3C23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6213475" y="3384550"/>
                        <a:ext cx="615950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72">
            <a:extLst>
              <a:ext uri="{FF2B5EF4-FFF2-40B4-BE49-F238E27FC236}">
                <a16:creationId xmlns:a16="http://schemas.microsoft.com/office/drawing/2014/main" id="{A8295320-73E5-424C-9FB2-F402F6E0AC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4683492"/>
              </p:ext>
            </p:extLst>
          </p:nvPr>
        </p:nvGraphicFramePr>
        <p:xfrm>
          <a:off x="4308196" y="1625204"/>
          <a:ext cx="577850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51" name="Equation" r:id="rId30" imgW="393480" imgH="228600" progId="Equation.DSMT4">
                  <p:embed/>
                </p:oleObj>
              </mc:Choice>
              <mc:Fallback>
                <p:oleObj name="Equation" r:id="rId30" imgW="393480" imgH="228600" progId="Equation.DSMT4">
                  <p:embed/>
                  <p:pic>
                    <p:nvPicPr>
                      <p:cNvPr id="72" name="Object 71">
                        <a:extLst>
                          <a:ext uri="{FF2B5EF4-FFF2-40B4-BE49-F238E27FC236}">
                            <a16:creationId xmlns:a16="http://schemas.microsoft.com/office/drawing/2014/main" id="{21DAD06E-6FF8-4565-BEA1-F2195909C7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4308196" y="1625204"/>
                        <a:ext cx="577850" cy="334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AEFE63C-F722-44B1-8CAE-13EA0402F2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9603348"/>
              </p:ext>
            </p:extLst>
          </p:nvPr>
        </p:nvGraphicFramePr>
        <p:xfrm>
          <a:off x="4495735" y="4072453"/>
          <a:ext cx="4251687" cy="366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52" name="Equation" r:id="rId32" imgW="2654280" imgH="228600" progId="Equation.DSMT4">
                  <p:embed/>
                </p:oleObj>
              </mc:Choice>
              <mc:Fallback>
                <p:oleObj name="Equation" r:id="rId32" imgW="2654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4495735" y="4072453"/>
                        <a:ext cx="4251687" cy="366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4" name="Picture 43">
            <a:extLst>
              <a:ext uri="{FF2B5EF4-FFF2-40B4-BE49-F238E27FC236}">
                <a16:creationId xmlns:a16="http://schemas.microsoft.com/office/drawing/2014/main" id="{6D69EE79-34A0-4C57-BD5F-CF0ACAF2C720}"/>
              </a:ext>
            </a:extLst>
          </p:cNvPr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64" y="5348400"/>
            <a:ext cx="2142990" cy="1091246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6706483-09C1-43A7-8601-90D033BC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28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77DD67-65CD-4A21-BC62-670E6F6ED930}"/>
              </a:ext>
            </a:extLst>
          </p:cNvPr>
          <p:cNvSpPr/>
          <p:nvPr/>
        </p:nvSpPr>
        <p:spPr>
          <a:xfrm>
            <a:off x="526311" y="345857"/>
            <a:ext cx="419985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CC"/>
                </a:solidFill>
              </a:rPr>
              <a:t>A </a:t>
            </a:r>
            <a:r>
              <a:rPr lang="en-GB" b="1" dirty="0">
                <a:solidFill>
                  <a:srgbClr val="FF0000"/>
                </a:solidFill>
              </a:rPr>
              <a:t>vector</a:t>
            </a:r>
            <a:r>
              <a:rPr lang="en-GB" b="1" dirty="0">
                <a:solidFill>
                  <a:srgbClr val="0000CC"/>
                </a:solidFill>
              </a:rPr>
              <a:t> is any set of </a:t>
            </a:r>
            <a:r>
              <a:rPr lang="en-GB" b="1" dirty="0"/>
              <a:t>three components </a:t>
            </a:r>
            <a:r>
              <a:rPr lang="en-GB" b="1" dirty="0">
                <a:solidFill>
                  <a:srgbClr val="0000CC"/>
                </a:solidFill>
              </a:rPr>
              <a:t>that </a:t>
            </a:r>
            <a:r>
              <a:rPr lang="en-GB" b="1" dirty="0"/>
              <a:t>transforms</a:t>
            </a:r>
            <a:r>
              <a:rPr lang="en-GB" b="1" dirty="0">
                <a:solidFill>
                  <a:srgbClr val="0000CC"/>
                </a:solidFill>
              </a:rPr>
              <a:t> in the </a:t>
            </a:r>
            <a:r>
              <a:rPr lang="en-GB" b="1" dirty="0"/>
              <a:t>same</a:t>
            </a:r>
            <a:r>
              <a:rPr lang="en-GB" b="1" dirty="0">
                <a:solidFill>
                  <a:srgbClr val="0000CC"/>
                </a:solidFill>
              </a:rPr>
              <a:t> </a:t>
            </a:r>
            <a:r>
              <a:rPr lang="en-GB" b="1" dirty="0"/>
              <a:t>manner as a displacement </a:t>
            </a:r>
            <a:r>
              <a:rPr lang="en-GB" b="1" dirty="0">
                <a:solidFill>
                  <a:srgbClr val="0000CC"/>
                </a:solidFill>
              </a:rPr>
              <a:t>when you </a:t>
            </a:r>
            <a:r>
              <a:rPr lang="en-GB" b="1" dirty="0">
                <a:solidFill>
                  <a:srgbClr val="FF3300"/>
                </a:solidFill>
              </a:rPr>
              <a:t>change coordinates</a:t>
            </a:r>
            <a:r>
              <a:rPr lang="en-GB" b="1" dirty="0">
                <a:solidFill>
                  <a:srgbClr val="0000CC"/>
                </a:solidFill>
              </a:rPr>
              <a:t>. </a:t>
            </a:r>
          </a:p>
          <a:p>
            <a:r>
              <a:rPr lang="en-GB" b="1" dirty="0">
                <a:solidFill>
                  <a:srgbClr val="006000"/>
                </a:solidFill>
              </a:rPr>
              <a:t>As always, displacement is the model for the </a:t>
            </a:r>
            <a:r>
              <a:rPr lang="en-GB" b="1" dirty="0" err="1">
                <a:solidFill>
                  <a:srgbClr val="006000"/>
                </a:solidFill>
              </a:rPr>
              <a:t>behavior</a:t>
            </a:r>
            <a:r>
              <a:rPr lang="en-GB" b="1" dirty="0">
                <a:solidFill>
                  <a:srgbClr val="006000"/>
                </a:solidFill>
              </a:rPr>
              <a:t> of all vectors</a:t>
            </a:r>
            <a:r>
              <a:rPr lang="en-GB" dirty="0"/>
              <a:t>.</a:t>
            </a:r>
            <a:endParaRPr lang="en-US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8AD3CA41-ECD7-486C-BE72-F9CE930509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06459" y="2924424"/>
            <a:ext cx="2053329" cy="557740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765ECAC8-028D-4D7D-856E-C41C8DDBAE95}"/>
              </a:ext>
            </a:extLst>
          </p:cNvPr>
          <p:cNvSpPr/>
          <p:nvPr/>
        </p:nvSpPr>
        <p:spPr>
          <a:xfrm>
            <a:off x="379226" y="3481470"/>
            <a:ext cx="395398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b="1" dirty="0"/>
          </a:p>
          <a:p>
            <a:r>
              <a:rPr lang="en-GB" b="1" dirty="0"/>
              <a:t>it doesn’t matter what coordinates you use to represent positions in space;</a:t>
            </a:r>
          </a:p>
          <a:p>
            <a:r>
              <a:rPr lang="en-GB" b="1" dirty="0">
                <a:solidFill>
                  <a:srgbClr val="0000CC"/>
                </a:solidFill>
              </a:rPr>
              <a:t>There are still just as many apples in the barrel. </a:t>
            </a:r>
            <a:r>
              <a:rPr lang="en-GB" b="1" u="sng" dirty="0">
                <a:solidFill>
                  <a:srgbClr val="C00000"/>
                </a:solidFill>
              </a:rPr>
              <a:t>You can’t convert a apple into a banana by choosing a different set of axes</a:t>
            </a:r>
            <a:r>
              <a:rPr lang="en-GB" b="1" dirty="0">
                <a:solidFill>
                  <a:srgbClr val="0000CC"/>
                </a:solidFill>
              </a:rPr>
              <a:t>, but you can turn </a:t>
            </a:r>
            <a:r>
              <a:rPr lang="en-GB" b="1" dirty="0" err="1">
                <a:solidFill>
                  <a:srgbClr val="0000CC"/>
                </a:solidFill>
              </a:rPr>
              <a:t>Ax</a:t>
            </a:r>
            <a:r>
              <a:rPr lang="en-GB" b="1" dirty="0">
                <a:solidFill>
                  <a:srgbClr val="0000CC"/>
                </a:solidFill>
              </a:rPr>
              <a:t> into Ay .</a:t>
            </a:r>
            <a:endParaRPr lang="en-GB" b="1" dirty="0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9B0C1F6-DE05-4D37-8E34-D084C1AC9427}"/>
              </a:ext>
            </a:extLst>
          </p:cNvPr>
          <p:cNvGrpSpPr/>
          <p:nvPr/>
        </p:nvGrpSpPr>
        <p:grpSpPr>
          <a:xfrm>
            <a:off x="4610248" y="4378673"/>
            <a:ext cx="2901727" cy="2140593"/>
            <a:chOff x="4610248" y="4378673"/>
            <a:chExt cx="2901727" cy="2140593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09AEF0F1-963B-464E-9910-BE2F9C5FA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47550" y="5800542"/>
              <a:ext cx="281801" cy="281801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9EBAC343-CBF8-43A8-83C7-3F9364BB3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30175" y="6237466"/>
              <a:ext cx="281800" cy="281800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DDDB906C-E578-4734-A5B7-7B8457632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10248" y="4565061"/>
              <a:ext cx="390525" cy="333375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7592C198-6A1B-4D0F-BB19-63F957C15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40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46991" y="4378673"/>
              <a:ext cx="390525" cy="333375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6ED9DCA-4CA1-4D0E-A4BB-E31028E66D3E}"/>
              </a:ext>
            </a:extLst>
          </p:cNvPr>
          <p:cNvGrpSpPr/>
          <p:nvPr/>
        </p:nvGrpSpPr>
        <p:grpSpPr>
          <a:xfrm>
            <a:off x="5039832" y="281949"/>
            <a:ext cx="2099931" cy="2147591"/>
            <a:chOff x="540821" y="1502824"/>
            <a:chExt cx="1808529" cy="1788389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D9499D75-94BC-49AF-A62F-51320475928E}"/>
                </a:ext>
              </a:extLst>
            </p:cNvPr>
            <p:cNvGrpSpPr/>
            <p:nvPr/>
          </p:nvGrpSpPr>
          <p:grpSpPr>
            <a:xfrm>
              <a:off x="540821" y="1502824"/>
              <a:ext cx="1808529" cy="1788389"/>
              <a:chOff x="5044876" y="1289169"/>
              <a:chExt cx="1808529" cy="1788389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573840CD-3915-4B40-8D79-6B95F28F442C}"/>
                  </a:ext>
                </a:extLst>
              </p:cNvPr>
              <p:cNvGrpSpPr/>
              <p:nvPr/>
            </p:nvGrpSpPr>
            <p:grpSpPr>
              <a:xfrm>
                <a:off x="5044876" y="1289169"/>
                <a:ext cx="1808529" cy="1788389"/>
                <a:chOff x="3490237" y="145626"/>
                <a:chExt cx="2479215" cy="2567412"/>
              </a:xfrm>
            </p:grpSpPr>
            <p:graphicFrame>
              <p:nvGraphicFramePr>
                <p:cNvPr id="77" name="Object 76">
                  <a:extLst>
                    <a:ext uri="{FF2B5EF4-FFF2-40B4-BE49-F238E27FC236}">
                      <a16:creationId xmlns:a16="http://schemas.microsoft.com/office/drawing/2014/main" id="{CB717787-F8A7-4F58-A66C-43A4E499DBD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61690232"/>
                    </p:ext>
                  </p:extLst>
                </p:nvPr>
              </p:nvGraphicFramePr>
              <p:xfrm>
                <a:off x="3898900" y="2514600"/>
                <a:ext cx="914400" cy="19843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0622" name="Equation" r:id="rId10" imgW="914400" imgH="198720" progId="Equation.DSMT4">
                        <p:embed/>
                      </p:oleObj>
                    </mc:Choice>
                    <mc:Fallback>
                      <p:oleObj name="Equation" r:id="rId10" imgW="914400" imgH="198720" progId="Equation.DSMT4">
                        <p:embed/>
                        <p:pic>
                          <p:nvPicPr>
                            <p:cNvPr id="2" name="Object 1">
                              <a:extLst>
                                <a:ext uri="{FF2B5EF4-FFF2-40B4-BE49-F238E27FC236}">
                                  <a16:creationId xmlns:a16="http://schemas.microsoft.com/office/drawing/2014/main" id="{F853A3E0-23A3-4190-AF93-AD07CAE2A398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898900" y="2514600"/>
                              <a:ext cx="914400" cy="19843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DE906626-5AA9-48D9-88CB-FF92145608F1}"/>
                    </a:ext>
                  </a:extLst>
                </p:cNvPr>
                <p:cNvGrpSpPr/>
                <p:nvPr/>
              </p:nvGrpSpPr>
              <p:grpSpPr>
                <a:xfrm>
                  <a:off x="4052660" y="480507"/>
                  <a:ext cx="1630135" cy="1627414"/>
                  <a:chOff x="6735536" y="179617"/>
                  <a:chExt cx="1630135" cy="1627414"/>
                </a:xfrm>
              </p:grpSpPr>
              <p:cxnSp>
                <p:nvCxnSpPr>
                  <p:cNvPr id="89" name="Straight Arrow Connector 88">
                    <a:extLst>
                      <a:ext uri="{FF2B5EF4-FFF2-40B4-BE49-F238E27FC236}">
                        <a16:creationId xmlns:a16="http://schemas.microsoft.com/office/drawing/2014/main" id="{66DEADAB-FDA2-4CCE-9F16-2AEED9B31397}"/>
                      </a:ext>
                    </a:extLst>
                  </p:cNvPr>
                  <p:cNvCxnSpPr/>
                  <p:nvPr/>
                </p:nvCxnSpPr>
                <p:spPr>
                  <a:xfrm>
                    <a:off x="6738257" y="1801588"/>
                    <a:ext cx="1627414" cy="0"/>
                  </a:xfrm>
                  <a:prstGeom prst="straightConnector1">
                    <a:avLst/>
                  </a:prstGeom>
                  <a:ln w="12700">
                    <a:headEnd type="none" w="med" len="med"/>
                    <a:tailEnd type="arrow" w="med" len="med"/>
                  </a:ln>
                </p:spPr>
                <p:style>
                  <a:lnRef idx="2">
                    <a:schemeClr val="accent4"/>
                  </a:lnRef>
                  <a:fillRef idx="0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Arrow Connector 89">
                    <a:extLst>
                      <a:ext uri="{FF2B5EF4-FFF2-40B4-BE49-F238E27FC236}">
                        <a16:creationId xmlns:a16="http://schemas.microsoft.com/office/drawing/2014/main" id="{EC849981-F68E-4078-8160-766B679C51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5921829" y="993324"/>
                    <a:ext cx="1627414" cy="0"/>
                  </a:xfrm>
                  <a:prstGeom prst="straightConnector1">
                    <a:avLst/>
                  </a:prstGeom>
                  <a:ln w="12700">
                    <a:headEnd type="none" w="med" len="med"/>
                    <a:tailEnd type="arrow" w="med" len="med"/>
                  </a:ln>
                </p:spPr>
                <p:style>
                  <a:lnRef idx="2">
                    <a:schemeClr val="accent4"/>
                  </a:lnRef>
                  <a:fillRef idx="0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BF82E55F-B447-4FD3-8D68-A3CB2920B7AA}"/>
                    </a:ext>
                  </a:extLst>
                </p:cNvPr>
                <p:cNvGrpSpPr/>
                <p:nvPr/>
              </p:nvGrpSpPr>
              <p:grpSpPr>
                <a:xfrm rot="20290489">
                  <a:off x="3718756" y="251182"/>
                  <a:ext cx="1667042" cy="1921503"/>
                  <a:chOff x="6826597" y="356135"/>
                  <a:chExt cx="1667042" cy="1921503"/>
                </a:xfrm>
              </p:grpSpPr>
              <p:cxnSp>
                <p:nvCxnSpPr>
                  <p:cNvPr id="87" name="Straight Arrow Connector 86">
                    <a:extLst>
                      <a:ext uri="{FF2B5EF4-FFF2-40B4-BE49-F238E27FC236}">
                        <a16:creationId xmlns:a16="http://schemas.microsoft.com/office/drawing/2014/main" id="{84BD2E4F-3B76-4FF8-8EC5-F4DF5466A8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9511" flipV="1">
                    <a:off x="6891848" y="1947514"/>
                    <a:ext cx="1601791" cy="330124"/>
                  </a:xfrm>
                  <a:prstGeom prst="straightConnector1">
                    <a:avLst/>
                  </a:prstGeom>
                  <a:ln w="12700">
                    <a:solidFill>
                      <a:schemeClr val="bg1">
                        <a:lumMod val="65000"/>
                      </a:schemeClr>
                    </a:solidFill>
                    <a:headEnd type="none" w="med" len="med"/>
                    <a:tailEnd type="arrow" w="med" len="med"/>
                  </a:ln>
                </p:spPr>
                <p:style>
                  <a:lnRef idx="2">
                    <a:schemeClr val="accent4"/>
                  </a:lnRef>
                  <a:fillRef idx="0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Arrow Connector 87">
                    <a:extLst>
                      <a:ext uri="{FF2B5EF4-FFF2-40B4-BE49-F238E27FC236}">
                        <a16:creationId xmlns:a16="http://schemas.microsoft.com/office/drawing/2014/main" id="{64F2352E-31BB-4F58-8E95-625B1EC7F4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9511" flipH="1" flipV="1">
                    <a:off x="6826597" y="356135"/>
                    <a:ext cx="356508" cy="1590913"/>
                  </a:xfrm>
                  <a:prstGeom prst="straightConnector1">
                    <a:avLst/>
                  </a:prstGeom>
                  <a:ln w="12700">
                    <a:solidFill>
                      <a:schemeClr val="bg1">
                        <a:lumMod val="65000"/>
                      </a:schemeClr>
                    </a:solidFill>
                    <a:headEnd type="none" w="med" len="med"/>
                    <a:tailEnd type="arrow" w="med" len="med"/>
                  </a:ln>
                </p:spPr>
                <p:style>
                  <a:lnRef idx="2">
                    <a:schemeClr val="accent4"/>
                  </a:lnRef>
                  <a:fillRef idx="0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tx1"/>
                  </a:fontRef>
                </p:style>
              </p:cxnSp>
            </p:grpSp>
            <p:graphicFrame>
              <p:nvGraphicFramePr>
                <p:cNvPr id="81" name="Object 80">
                  <a:extLst>
                    <a:ext uri="{FF2B5EF4-FFF2-40B4-BE49-F238E27FC236}">
                      <a16:creationId xmlns:a16="http://schemas.microsoft.com/office/drawing/2014/main" id="{24ACC00F-E617-4CD2-80D1-01C842A240C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267143265"/>
                    </p:ext>
                  </p:extLst>
                </p:nvPr>
              </p:nvGraphicFramePr>
              <p:xfrm>
                <a:off x="3914782" y="172614"/>
                <a:ext cx="319087" cy="34607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0623" name="Equation" r:id="rId12" imgW="152280" imgH="164880" progId="Equation.DSMT4">
                        <p:embed/>
                      </p:oleObj>
                    </mc:Choice>
                    <mc:Fallback>
                      <p:oleObj name="Equation" r:id="rId12" imgW="152280" imgH="164880" progId="Equation.DSMT4">
                        <p:embed/>
                        <p:pic>
                          <p:nvPicPr>
                            <p:cNvPr id="24" name="Object 23">
                              <a:extLst>
                                <a:ext uri="{FF2B5EF4-FFF2-40B4-BE49-F238E27FC236}">
                                  <a16:creationId xmlns:a16="http://schemas.microsoft.com/office/drawing/2014/main" id="{CA75BAA5-9346-4293-A1A9-14B2FF3202BE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914782" y="172614"/>
                              <a:ext cx="319087" cy="34607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83" name="Object 82">
                  <a:extLst>
                    <a:ext uri="{FF2B5EF4-FFF2-40B4-BE49-F238E27FC236}">
                      <a16:creationId xmlns:a16="http://schemas.microsoft.com/office/drawing/2014/main" id="{500DAA61-83A7-4528-BD9F-7FC80082D2F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774788465"/>
                    </p:ext>
                  </p:extLst>
                </p:nvPr>
              </p:nvGraphicFramePr>
              <p:xfrm>
                <a:off x="5677352" y="1916399"/>
                <a:ext cx="292100" cy="34607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0624" name="Equation" r:id="rId14" imgW="139680" imgH="164880" progId="Equation.DSMT4">
                        <p:embed/>
                      </p:oleObj>
                    </mc:Choice>
                    <mc:Fallback>
                      <p:oleObj name="Equation" r:id="rId14" imgW="139680" imgH="164880" progId="Equation.DSMT4">
                        <p:embed/>
                        <p:pic>
                          <p:nvPicPr>
                            <p:cNvPr id="26" name="Object 25">
                              <a:extLst>
                                <a:ext uri="{FF2B5EF4-FFF2-40B4-BE49-F238E27FC236}">
                                  <a16:creationId xmlns:a16="http://schemas.microsoft.com/office/drawing/2014/main" id="{D21CBB6B-A575-4E36-AE50-D14393EF35F1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677352" y="1916399"/>
                              <a:ext cx="292100" cy="346074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85" name="Object 84">
                  <a:extLst>
                    <a:ext uri="{FF2B5EF4-FFF2-40B4-BE49-F238E27FC236}">
                      <a16:creationId xmlns:a16="http://schemas.microsoft.com/office/drawing/2014/main" id="{885A3052-4C74-4DC7-9267-603DC1B5684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83294247"/>
                    </p:ext>
                  </p:extLst>
                </p:nvPr>
              </p:nvGraphicFramePr>
              <p:xfrm>
                <a:off x="5596633" y="1467009"/>
                <a:ext cx="320675" cy="4000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0625" name="Equation" r:id="rId16" imgW="152280" imgH="190440" progId="Equation.DSMT4">
                        <p:embed/>
                      </p:oleObj>
                    </mc:Choice>
                    <mc:Fallback>
                      <p:oleObj name="Equation" r:id="rId16" imgW="152280" imgH="190440" progId="Equation.DSMT4">
                        <p:embed/>
                        <p:pic>
                          <p:nvPicPr>
                            <p:cNvPr id="28" name="Object 27">
                              <a:extLst>
                                <a:ext uri="{FF2B5EF4-FFF2-40B4-BE49-F238E27FC236}">
                                  <a16:creationId xmlns:a16="http://schemas.microsoft.com/office/drawing/2014/main" id="{77C4FD6E-D1B2-434A-BA3C-BCC7CCDBFE1A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596633" y="1467009"/>
                              <a:ext cx="320675" cy="40005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86" name="Object 85">
                  <a:extLst>
                    <a:ext uri="{FF2B5EF4-FFF2-40B4-BE49-F238E27FC236}">
                      <a16:creationId xmlns:a16="http://schemas.microsoft.com/office/drawing/2014/main" id="{3FB75EF3-66DD-4D68-B132-22802256B22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027843885"/>
                    </p:ext>
                  </p:extLst>
                </p:nvPr>
              </p:nvGraphicFramePr>
              <p:xfrm>
                <a:off x="3490237" y="145626"/>
                <a:ext cx="320675" cy="4000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0626" name="Equation" r:id="rId18" imgW="152280" imgH="190440" progId="Equation.DSMT4">
                        <p:embed/>
                      </p:oleObj>
                    </mc:Choice>
                    <mc:Fallback>
                      <p:oleObj name="Equation" r:id="rId18" imgW="152280" imgH="190440" progId="Equation.DSMT4">
                        <p:embed/>
                        <p:pic>
                          <p:nvPicPr>
                            <p:cNvPr id="29" name="Object 28">
                              <a:extLst>
                                <a:ext uri="{FF2B5EF4-FFF2-40B4-BE49-F238E27FC236}">
                                  <a16:creationId xmlns:a16="http://schemas.microsoft.com/office/drawing/2014/main" id="{551D4954-811B-4640-970A-9A01CA920CBC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490237" y="145626"/>
                              <a:ext cx="320675" cy="40005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349FED22-8C21-4B05-9226-EF5482C3B9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70954" y="2209608"/>
                <a:ext cx="877850" cy="4335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3BE32546-9E2D-4D54-AA71-2C5A31741D54}"/>
                </a:ext>
              </a:extLst>
            </p:cNvPr>
            <p:cNvSpPr txBox="1"/>
            <p:nvPr/>
          </p:nvSpPr>
          <p:spPr>
            <a:xfrm>
              <a:off x="1620826" y="2091205"/>
              <a:ext cx="3402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00CC"/>
                  </a:solidFill>
                </a:rPr>
                <a:t>A</a:t>
              </a:r>
            </a:p>
          </p:txBody>
        </p: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6CC252CE-BD03-4DB3-931A-D7A4D3814E37}"/>
              </a:ext>
            </a:extLst>
          </p:cNvPr>
          <p:cNvSpPr/>
          <p:nvPr/>
        </p:nvSpPr>
        <p:spPr>
          <a:xfrm>
            <a:off x="379226" y="2891804"/>
            <a:ext cx="41998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b="1" dirty="0">
                <a:solidFill>
                  <a:srgbClr val="0000CC"/>
                </a:solidFill>
              </a:rPr>
              <a:t>Do the components of B transform? </a:t>
            </a:r>
            <a:r>
              <a:rPr lang="en-GB" b="1" dirty="0">
                <a:solidFill>
                  <a:srgbClr val="FF0000"/>
                </a:solidFill>
              </a:rPr>
              <a:t>Of course </a:t>
            </a:r>
            <a:r>
              <a:rPr lang="en-GB" b="1" u="sng" dirty="0">
                <a:solidFill>
                  <a:srgbClr val="FF0000"/>
                </a:solidFill>
              </a:rPr>
              <a:t>not</a:t>
            </a:r>
            <a:r>
              <a:rPr lang="en-GB" b="1" dirty="0">
                <a:solidFill>
                  <a:srgbClr val="0000CC"/>
                </a:solidFill>
              </a:rPr>
              <a:t>.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AA0ABA0-2153-48E4-B202-E1066FCBC6C9}"/>
              </a:ext>
            </a:extLst>
          </p:cNvPr>
          <p:cNvGrpSpPr/>
          <p:nvPr/>
        </p:nvGrpSpPr>
        <p:grpSpPr>
          <a:xfrm>
            <a:off x="4948754" y="4498268"/>
            <a:ext cx="2274330" cy="2506475"/>
            <a:chOff x="707520" y="1576351"/>
            <a:chExt cx="1432720" cy="1714862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3A5C3B4-EA8F-442B-9FD6-D88D60A920B2}"/>
                </a:ext>
              </a:extLst>
            </p:cNvPr>
            <p:cNvGrpSpPr/>
            <p:nvPr/>
          </p:nvGrpSpPr>
          <p:grpSpPr>
            <a:xfrm>
              <a:off x="707520" y="1576351"/>
              <a:ext cx="1432720" cy="1714862"/>
              <a:chOff x="5211575" y="1362696"/>
              <a:chExt cx="1432720" cy="1714862"/>
            </a:xfrm>
          </p:grpSpPr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997ADF6B-40F5-477A-A33E-1CABE53EA293}"/>
                  </a:ext>
                </a:extLst>
              </p:cNvPr>
              <p:cNvGrpSpPr/>
              <p:nvPr/>
            </p:nvGrpSpPr>
            <p:grpSpPr>
              <a:xfrm>
                <a:off x="5211575" y="1362696"/>
                <a:ext cx="1432720" cy="1714862"/>
                <a:chOff x="3718756" y="251182"/>
                <a:chExt cx="1964039" cy="2461856"/>
              </a:xfrm>
            </p:grpSpPr>
            <p:graphicFrame>
              <p:nvGraphicFramePr>
                <p:cNvPr id="107" name="Object 106">
                  <a:extLst>
                    <a:ext uri="{FF2B5EF4-FFF2-40B4-BE49-F238E27FC236}">
                      <a16:creationId xmlns:a16="http://schemas.microsoft.com/office/drawing/2014/main" id="{3325EAF8-1F19-4145-9096-2A924C02DA7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45062735"/>
                    </p:ext>
                  </p:extLst>
                </p:nvPr>
              </p:nvGraphicFramePr>
              <p:xfrm>
                <a:off x="3898900" y="2514600"/>
                <a:ext cx="914400" cy="19843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0627" name="Equation" r:id="rId20" imgW="914400" imgH="198720" progId="Equation.DSMT4">
                        <p:embed/>
                      </p:oleObj>
                    </mc:Choice>
                    <mc:Fallback>
                      <p:oleObj name="Equation" r:id="rId20" imgW="914400" imgH="198720" progId="Equation.DSMT4">
                        <p:embed/>
                        <p:pic>
                          <p:nvPicPr>
                            <p:cNvPr id="77" name="Object 76">
                              <a:extLst>
                                <a:ext uri="{FF2B5EF4-FFF2-40B4-BE49-F238E27FC236}">
                                  <a16:creationId xmlns:a16="http://schemas.microsoft.com/office/drawing/2014/main" id="{CB717787-F8A7-4F58-A66C-43A4E499DBD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898900" y="2514600"/>
                              <a:ext cx="914400" cy="19843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3CE74CDF-A041-421D-886F-CD2415C2EDFA}"/>
                    </a:ext>
                  </a:extLst>
                </p:cNvPr>
                <p:cNvGrpSpPr/>
                <p:nvPr/>
              </p:nvGrpSpPr>
              <p:grpSpPr>
                <a:xfrm>
                  <a:off x="4052660" y="480507"/>
                  <a:ext cx="1630135" cy="1627414"/>
                  <a:chOff x="6735536" y="179617"/>
                  <a:chExt cx="1630135" cy="1627414"/>
                </a:xfrm>
              </p:grpSpPr>
              <p:cxnSp>
                <p:nvCxnSpPr>
                  <p:cNvPr id="116" name="Straight Arrow Connector 115">
                    <a:extLst>
                      <a:ext uri="{FF2B5EF4-FFF2-40B4-BE49-F238E27FC236}">
                        <a16:creationId xmlns:a16="http://schemas.microsoft.com/office/drawing/2014/main" id="{C59D97D1-BC50-408D-AC62-098C6D811F93}"/>
                      </a:ext>
                    </a:extLst>
                  </p:cNvPr>
                  <p:cNvCxnSpPr/>
                  <p:nvPr/>
                </p:nvCxnSpPr>
                <p:spPr>
                  <a:xfrm>
                    <a:off x="6738257" y="1801588"/>
                    <a:ext cx="1627414" cy="0"/>
                  </a:xfrm>
                  <a:prstGeom prst="straightConnector1">
                    <a:avLst/>
                  </a:prstGeom>
                  <a:ln w="12700">
                    <a:headEnd type="none" w="med" len="med"/>
                    <a:tailEnd type="arrow" w="med" len="med"/>
                  </a:ln>
                </p:spPr>
                <p:style>
                  <a:lnRef idx="2">
                    <a:schemeClr val="accent4"/>
                  </a:lnRef>
                  <a:fillRef idx="0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Arrow Connector 116">
                    <a:extLst>
                      <a:ext uri="{FF2B5EF4-FFF2-40B4-BE49-F238E27FC236}">
                        <a16:creationId xmlns:a16="http://schemas.microsoft.com/office/drawing/2014/main" id="{A8A14C98-72E8-4FE4-8083-99A14B5156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5921829" y="993324"/>
                    <a:ext cx="1627414" cy="0"/>
                  </a:xfrm>
                  <a:prstGeom prst="straightConnector1">
                    <a:avLst/>
                  </a:prstGeom>
                  <a:ln w="12700">
                    <a:headEnd type="none" w="med" len="med"/>
                    <a:tailEnd type="arrow" w="med" len="med"/>
                  </a:ln>
                </p:spPr>
                <p:style>
                  <a:lnRef idx="2">
                    <a:schemeClr val="accent4"/>
                  </a:lnRef>
                  <a:fillRef idx="0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C19DF6ED-14A1-4C6E-BC99-FD6C96F618B2}"/>
                    </a:ext>
                  </a:extLst>
                </p:cNvPr>
                <p:cNvGrpSpPr/>
                <p:nvPr/>
              </p:nvGrpSpPr>
              <p:grpSpPr>
                <a:xfrm rot="20290489">
                  <a:off x="3718756" y="251182"/>
                  <a:ext cx="1667042" cy="1921503"/>
                  <a:chOff x="6826597" y="356135"/>
                  <a:chExt cx="1667042" cy="1921503"/>
                </a:xfrm>
              </p:grpSpPr>
              <p:cxnSp>
                <p:nvCxnSpPr>
                  <p:cNvPr id="114" name="Straight Arrow Connector 113">
                    <a:extLst>
                      <a:ext uri="{FF2B5EF4-FFF2-40B4-BE49-F238E27FC236}">
                        <a16:creationId xmlns:a16="http://schemas.microsoft.com/office/drawing/2014/main" id="{334135F6-DC7A-4051-84C2-EC79D9E13F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9511" flipV="1">
                    <a:off x="6891848" y="1947514"/>
                    <a:ext cx="1601791" cy="330124"/>
                  </a:xfrm>
                  <a:prstGeom prst="straightConnector1">
                    <a:avLst/>
                  </a:prstGeom>
                  <a:ln w="12700">
                    <a:solidFill>
                      <a:schemeClr val="bg1">
                        <a:lumMod val="65000"/>
                      </a:schemeClr>
                    </a:solidFill>
                    <a:headEnd type="none" w="med" len="med"/>
                    <a:tailEnd type="arrow" w="med" len="med"/>
                  </a:ln>
                </p:spPr>
                <p:style>
                  <a:lnRef idx="2">
                    <a:schemeClr val="accent4"/>
                  </a:lnRef>
                  <a:fillRef idx="0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Arrow Connector 114">
                    <a:extLst>
                      <a:ext uri="{FF2B5EF4-FFF2-40B4-BE49-F238E27FC236}">
                        <a16:creationId xmlns:a16="http://schemas.microsoft.com/office/drawing/2014/main" id="{94835D59-4312-4A2E-B146-87F25749EB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09511" flipH="1" flipV="1">
                    <a:off x="6826597" y="356135"/>
                    <a:ext cx="356508" cy="1590913"/>
                  </a:xfrm>
                  <a:prstGeom prst="straightConnector1">
                    <a:avLst/>
                  </a:prstGeom>
                  <a:ln w="12700">
                    <a:solidFill>
                      <a:schemeClr val="bg1">
                        <a:lumMod val="65000"/>
                      </a:schemeClr>
                    </a:solidFill>
                    <a:headEnd type="none" w="med" len="med"/>
                    <a:tailEnd type="arrow" w="med" len="med"/>
                  </a:ln>
                </p:spPr>
                <p:style>
                  <a:lnRef idx="2">
                    <a:schemeClr val="accent4"/>
                  </a:lnRef>
                  <a:fillRef idx="0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19F291F4-ED84-40EF-8892-FD30E23D8F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70954" y="2209608"/>
                <a:ext cx="877850" cy="4335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568983D-3FC3-4DBF-9056-C91814729A16}"/>
                </a:ext>
              </a:extLst>
            </p:cNvPr>
            <p:cNvSpPr txBox="1"/>
            <p:nvPr/>
          </p:nvSpPr>
          <p:spPr>
            <a:xfrm>
              <a:off x="1620826" y="2091205"/>
              <a:ext cx="340242" cy="333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00CC"/>
                  </a:solidFill>
                </a:rPr>
                <a:t>B</a:t>
              </a:r>
              <a:endParaRPr lang="en-US" b="1" dirty="0">
                <a:solidFill>
                  <a:srgbClr val="0000CC"/>
                </a:solidFill>
              </a:endParaRPr>
            </a:p>
          </p:txBody>
        </p:sp>
      </p:grpSp>
      <p:pic>
        <p:nvPicPr>
          <p:cNvPr id="118" name="Picture 117">
            <a:extLst>
              <a:ext uri="{FF2B5EF4-FFF2-40B4-BE49-F238E27FC236}">
                <a16:creationId xmlns:a16="http://schemas.microsoft.com/office/drawing/2014/main" id="{9048E872-F956-4A7C-9693-20ED8E0A5B9F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9816" y="212306"/>
            <a:ext cx="2305788" cy="866889"/>
          </a:xfrm>
          <a:prstGeom prst="rect">
            <a:avLst/>
          </a:prstGeom>
        </p:spPr>
      </p:pic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BBF633C3-4171-46C0-8406-0C900465C2C1}"/>
              </a:ext>
            </a:extLst>
          </p:cNvPr>
          <p:cNvSpPr/>
          <p:nvPr/>
        </p:nvSpPr>
        <p:spPr>
          <a:xfrm>
            <a:off x="379226" y="2865474"/>
            <a:ext cx="4199859" cy="696433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A8D9AA94-7BB0-4C45-86E2-BCA472C5FDFA}"/>
              </a:ext>
            </a:extLst>
          </p:cNvPr>
          <p:cNvGrpSpPr/>
          <p:nvPr/>
        </p:nvGrpSpPr>
        <p:grpSpPr>
          <a:xfrm>
            <a:off x="6491386" y="3519668"/>
            <a:ext cx="2305788" cy="1272763"/>
            <a:chOff x="6491386" y="3519668"/>
            <a:chExt cx="2305788" cy="1272763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9CD9B136-E930-454F-BC6A-EFE5CC6DDB97}"/>
                </a:ext>
              </a:extLst>
            </p:cNvPr>
            <p:cNvGrpSpPr/>
            <p:nvPr/>
          </p:nvGrpSpPr>
          <p:grpSpPr>
            <a:xfrm>
              <a:off x="6491386" y="3637288"/>
              <a:ext cx="2305788" cy="927774"/>
              <a:chOff x="6491386" y="3637288"/>
              <a:chExt cx="2305788" cy="927774"/>
            </a:xfrm>
          </p:grpSpPr>
          <p:pic>
            <p:nvPicPr>
              <p:cNvPr id="120" name="Picture 119">
                <a:extLst>
                  <a:ext uri="{FF2B5EF4-FFF2-40B4-BE49-F238E27FC236}">
                    <a16:creationId xmlns:a16="http://schemas.microsoft.com/office/drawing/2014/main" id="{6F47693E-B446-482F-A8C2-C6BEFB2E14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91386" y="3637288"/>
                <a:ext cx="2305788" cy="927774"/>
              </a:xfrm>
              <a:prstGeom prst="rect">
                <a:avLst/>
              </a:prstGeom>
            </p:spPr>
          </p:pic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297341B0-FB4E-488C-AE30-DD8D773449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352927" y="3819374"/>
                <a:ext cx="281801" cy="281801"/>
              </a:xfrm>
              <a:prstGeom prst="rect">
                <a:avLst/>
              </a:prstGeom>
            </p:spPr>
          </p:pic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562DA6E6-9584-4E10-BCB8-058209E38D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553857" y="3789518"/>
                <a:ext cx="281800" cy="281800"/>
              </a:xfrm>
              <a:prstGeom prst="rect">
                <a:avLst/>
              </a:prstGeom>
            </p:spPr>
          </p:pic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273081AE-D3E2-4D44-9A48-69EB84C564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400000"/>
                        </a14:imgEffect>
                        <a14:imgEffect>
                          <a14:brightnessContrast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581167" y="4098265"/>
                <a:ext cx="251998" cy="273366"/>
              </a:xfrm>
              <a:prstGeom prst="rect">
                <a:avLst/>
              </a:prstGeom>
            </p:spPr>
          </p:pic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D6E7E2F6-EEE8-4F97-88D9-0E4B16B6B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375351" y="4101175"/>
                <a:ext cx="281801" cy="281801"/>
              </a:xfrm>
              <a:prstGeom prst="rect">
                <a:avLst/>
              </a:prstGeom>
            </p:spPr>
          </p:pic>
        </p:grp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7257FEC-B22F-4142-874C-7573445A3D33}"/>
                </a:ext>
              </a:extLst>
            </p:cNvPr>
            <p:cNvCxnSpPr/>
            <p:nvPr/>
          </p:nvCxnSpPr>
          <p:spPr>
            <a:xfrm>
              <a:off x="6959788" y="3538135"/>
              <a:ext cx="1534039" cy="125429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9495115-DF8C-424C-AA3B-C880DAA322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8126" y="3519668"/>
              <a:ext cx="1534039" cy="125429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232384-FD39-4515-B6CB-01D7AC2C3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81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7373DF-B7DA-461C-AB38-84B74A6F59B6}"/>
              </a:ext>
            </a:extLst>
          </p:cNvPr>
          <p:cNvSpPr/>
          <p:nvPr/>
        </p:nvSpPr>
        <p:spPr>
          <a:xfrm>
            <a:off x="577656" y="307789"/>
            <a:ext cx="15574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rgbClr val="0000CC"/>
                </a:solidFill>
              </a:rPr>
              <a:t>Tensors</a:t>
            </a:r>
            <a:endParaRPr lang="en-US" dirty="0">
              <a:solidFill>
                <a:srgbClr val="0000CC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F286F9-D80F-4126-AD4C-7F09BF5057B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2625" y="364672"/>
            <a:ext cx="5800832" cy="150563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B6B5D18-4480-4546-8E40-2C0224B94312}"/>
              </a:ext>
            </a:extLst>
          </p:cNvPr>
          <p:cNvGrpSpPr/>
          <p:nvPr/>
        </p:nvGrpSpPr>
        <p:grpSpPr>
          <a:xfrm>
            <a:off x="352319" y="2154747"/>
            <a:ext cx="7594251" cy="1438163"/>
            <a:chOff x="580919" y="2622832"/>
            <a:chExt cx="7594251" cy="143816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2AEAEA2-A9DC-4B3E-8418-E9B012E25F59}"/>
                </a:ext>
              </a:extLst>
            </p:cNvPr>
            <p:cNvGrpSpPr/>
            <p:nvPr/>
          </p:nvGrpSpPr>
          <p:grpSpPr>
            <a:xfrm>
              <a:off x="2426319" y="2622832"/>
              <a:ext cx="5748851" cy="1438163"/>
              <a:chOff x="303606" y="778046"/>
              <a:chExt cx="8119731" cy="2325631"/>
            </a:xfrm>
          </p:grpSpPr>
          <p:sp>
            <p:nvSpPr>
              <p:cNvPr id="4" name="Cube 3">
                <a:extLst>
                  <a:ext uri="{FF2B5EF4-FFF2-40B4-BE49-F238E27FC236}">
                    <a16:creationId xmlns:a16="http://schemas.microsoft.com/office/drawing/2014/main" id="{DAC6A6E2-E91C-42F7-A358-C3356A73ED2B}"/>
                  </a:ext>
                </a:extLst>
              </p:cNvPr>
              <p:cNvSpPr/>
              <p:nvPr/>
            </p:nvSpPr>
            <p:spPr>
              <a:xfrm>
                <a:off x="5462422" y="778046"/>
                <a:ext cx="2901044" cy="2325631"/>
              </a:xfrm>
              <a:prstGeom prst="cube">
                <a:avLst>
                  <a:gd name="adj" fmla="val 49556"/>
                </a:avLst>
              </a:prstGeom>
              <a:solidFill>
                <a:schemeClr val="lt1">
                  <a:alpha val="19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aphicFrame>
            <p:nvGraphicFramePr>
              <p:cNvPr id="3" name="Object 2">
                <a:extLst>
                  <a:ext uri="{FF2B5EF4-FFF2-40B4-BE49-F238E27FC236}">
                    <a16:creationId xmlns:a16="http://schemas.microsoft.com/office/drawing/2014/main" id="{807726D8-A44A-43ED-A7A6-6CD736E28E0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78652606"/>
                  </p:ext>
                </p:extLst>
              </p:nvPr>
            </p:nvGraphicFramePr>
            <p:xfrm>
              <a:off x="6523099" y="778046"/>
              <a:ext cx="1900238" cy="12033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486" name="Equation" r:id="rId4" imgW="761760" imgH="482400" progId="Equation.DSMT4">
                      <p:embed/>
                    </p:oleObj>
                  </mc:Choice>
                  <mc:Fallback>
                    <p:oleObj name="Equation" r:id="rId4" imgW="761760" imgH="482400" progId="Equation.DSMT4">
                      <p:embed/>
                      <p:pic>
                        <p:nvPicPr>
                          <p:cNvPr id="3" name="Object 2">
                            <a:extLst>
                              <a:ext uri="{FF2B5EF4-FFF2-40B4-BE49-F238E27FC236}">
                                <a16:creationId xmlns:a16="http://schemas.microsoft.com/office/drawing/2014/main" id="{807726D8-A44A-43ED-A7A6-6CD736E28E06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6523099" y="778046"/>
                            <a:ext cx="1900238" cy="12033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" name="Object 1">
                <a:extLst>
                  <a:ext uri="{FF2B5EF4-FFF2-40B4-BE49-F238E27FC236}">
                    <a16:creationId xmlns:a16="http://schemas.microsoft.com/office/drawing/2014/main" id="{6B27F610-BCCF-4391-968D-A4413778BA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81992640"/>
                  </p:ext>
                </p:extLst>
              </p:nvPr>
            </p:nvGraphicFramePr>
            <p:xfrm>
              <a:off x="303606" y="1900352"/>
              <a:ext cx="6962776" cy="12033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487" name="Equation" r:id="rId6" imgW="2793960" imgH="482400" progId="Equation.DSMT4">
                      <p:embed/>
                    </p:oleObj>
                  </mc:Choice>
                  <mc:Fallback>
                    <p:oleObj name="Equation" r:id="rId6" imgW="2793960" imgH="482400" progId="Equation.DSMT4">
                      <p:embed/>
                      <p:pic>
                        <p:nvPicPr>
                          <p:cNvPr id="2" name="Object 1">
                            <a:extLst>
                              <a:ext uri="{FF2B5EF4-FFF2-40B4-BE49-F238E27FC236}">
                                <a16:creationId xmlns:a16="http://schemas.microsoft.com/office/drawing/2014/main" id="{6B27F610-BCCF-4391-968D-A4413778BA8B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303606" y="1900352"/>
                            <a:ext cx="6962776" cy="12033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4A70BA-5E3B-494A-B240-475A6CFDC213}"/>
                </a:ext>
              </a:extLst>
            </p:cNvPr>
            <p:cNvSpPr/>
            <p:nvPr/>
          </p:nvSpPr>
          <p:spPr>
            <a:xfrm>
              <a:off x="580919" y="3395778"/>
              <a:ext cx="176522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b="1" dirty="0">
                  <a:solidFill>
                    <a:srgbClr val="0000CC"/>
                  </a:solidFill>
                </a:rPr>
                <a:t>2D space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4A9B99-F3A8-48D0-8E17-C9BBC6E0E3FE}"/>
                </a:ext>
              </a:extLst>
            </p:cNvPr>
            <p:cNvSpPr/>
            <p:nvPr/>
          </p:nvSpPr>
          <p:spPr>
            <a:xfrm>
              <a:off x="1877169" y="2755932"/>
              <a:ext cx="49526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b="1" dirty="0">
                  <a:solidFill>
                    <a:srgbClr val="006000"/>
                  </a:solidFill>
                </a:rPr>
                <a:t>Rank0    rank1          rank2                rank3</a:t>
              </a:r>
              <a:endParaRPr lang="en-US" sz="1200" b="1" dirty="0">
                <a:solidFill>
                  <a:srgbClr val="006000"/>
                </a:solidFill>
              </a:endParaRPr>
            </a:p>
          </p:txBody>
        </p:sp>
      </p:grp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BE3ED6C2-DAE7-4A4F-8C52-838C2EEDBD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6990678"/>
              </p:ext>
            </p:extLst>
          </p:nvPr>
        </p:nvGraphicFramePr>
        <p:xfrm>
          <a:off x="674688" y="5175250"/>
          <a:ext cx="6049962" cy="1096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88" name="Equation" r:id="rId8" imgW="3429000" imgH="711000" progId="Equation.DSMT4">
                  <p:embed/>
                </p:oleObj>
              </mc:Choice>
              <mc:Fallback>
                <p:oleObj name="Equation" r:id="rId8" imgW="3429000" imgH="711000" progId="Equation.DSMT4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6B27F610-BCCF-4391-968D-A4413778BA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4688" y="5175250"/>
                        <a:ext cx="6049962" cy="1096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ube 10">
            <a:extLst>
              <a:ext uri="{FF2B5EF4-FFF2-40B4-BE49-F238E27FC236}">
                <a16:creationId xmlns:a16="http://schemas.microsoft.com/office/drawing/2014/main" id="{D3C12EBE-0F1A-41F9-B34F-FFA6ABCACA7C}"/>
              </a:ext>
            </a:extLst>
          </p:cNvPr>
          <p:cNvSpPr/>
          <p:nvPr/>
        </p:nvSpPr>
        <p:spPr>
          <a:xfrm>
            <a:off x="4707211" y="4094410"/>
            <a:ext cx="3058660" cy="2132194"/>
          </a:xfrm>
          <a:prstGeom prst="cube">
            <a:avLst>
              <a:gd name="adj" fmla="val 49556"/>
            </a:avLst>
          </a:prstGeom>
          <a:solidFill>
            <a:schemeClr val="lt1">
              <a:alpha val="19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539DF426-0232-42C4-8A44-B68AB5D96E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6839878"/>
              </p:ext>
            </p:extLst>
          </p:nvPr>
        </p:nvGraphicFramePr>
        <p:xfrm>
          <a:off x="5359627" y="4611688"/>
          <a:ext cx="2016125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89" name="Equation" r:id="rId10" imgW="1143000" imgH="711000" progId="Equation.DSMT4">
                  <p:embed/>
                </p:oleObj>
              </mc:Choice>
              <mc:Fallback>
                <p:oleObj name="Equation" r:id="rId10" imgW="1143000" imgH="71100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BE3ED6C2-DAE7-4A4F-8C52-838C2EEDBD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59627" y="4611688"/>
                        <a:ext cx="2016125" cy="1096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6E086814-4831-48BC-B4BD-DF7290C95B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4776065"/>
              </p:ext>
            </p:extLst>
          </p:nvPr>
        </p:nvGraphicFramePr>
        <p:xfrm>
          <a:off x="5797548" y="4110038"/>
          <a:ext cx="2016125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90" name="Equation" r:id="rId12" imgW="1143000" imgH="711000" progId="Equation.DSMT4">
                  <p:embed/>
                </p:oleObj>
              </mc:Choice>
              <mc:Fallback>
                <p:oleObj name="Equation" r:id="rId12" imgW="1143000" imgH="711000" progId="Equation.DSMT4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539DF426-0232-42C4-8A44-B68AB5D96E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797548" y="4110038"/>
                        <a:ext cx="2016125" cy="1096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5BF40C7A-5F30-4678-9728-0ABE5AE48B57}"/>
              </a:ext>
            </a:extLst>
          </p:cNvPr>
          <p:cNvSpPr/>
          <p:nvPr/>
        </p:nvSpPr>
        <p:spPr>
          <a:xfrm>
            <a:off x="765955" y="6226524"/>
            <a:ext cx="17652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rgbClr val="0000CC"/>
                </a:solidFill>
              </a:rPr>
              <a:t>3D space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C48386-97FB-4518-931C-1E275B8A7487}"/>
              </a:ext>
            </a:extLst>
          </p:cNvPr>
          <p:cNvSpPr/>
          <p:nvPr/>
        </p:nvSpPr>
        <p:spPr>
          <a:xfrm>
            <a:off x="141787" y="4602560"/>
            <a:ext cx="53286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6000"/>
                </a:solidFill>
              </a:rPr>
              <a:t>Rank0        rank1            rank2                rank3</a:t>
            </a:r>
            <a:endParaRPr lang="en-US" sz="1200" b="1" dirty="0">
              <a:solidFill>
                <a:srgbClr val="006000"/>
              </a:solidFill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002668B-E8A0-413A-8A20-05E1C50A3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36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8DBEEA-1989-444A-8682-4A1AFD961A3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925" y="2329820"/>
            <a:ext cx="5460774" cy="16827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DE1581-C6BC-42B2-A48F-FA24B1CF41F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7317" y="5412594"/>
            <a:ext cx="2733439" cy="9263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62477E-41A9-4A7A-8C68-C441A469B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042" y="5539335"/>
            <a:ext cx="2986682" cy="7996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6104E0F-6CA5-4EE2-9182-FD4C8F1D05E9}"/>
              </a:ext>
            </a:extLst>
          </p:cNvPr>
          <p:cNvSpPr/>
          <p:nvPr/>
        </p:nvSpPr>
        <p:spPr>
          <a:xfrm>
            <a:off x="702111" y="4226190"/>
            <a:ext cx="7647231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6000"/>
                </a:solidFill>
              </a:rPr>
              <a:t>(second-rank) tensor is a quantity with nine components, </a:t>
            </a:r>
            <a:r>
              <a:rPr lang="en-GB" b="1" dirty="0" err="1">
                <a:solidFill>
                  <a:srgbClr val="006000"/>
                </a:solidFill>
              </a:rPr>
              <a:t>Txx</a:t>
            </a:r>
            <a:r>
              <a:rPr lang="en-GB" b="1" dirty="0">
                <a:solidFill>
                  <a:srgbClr val="006000"/>
                </a:solidFill>
              </a:rPr>
              <a:t> , </a:t>
            </a:r>
            <a:r>
              <a:rPr lang="en-GB" b="1" dirty="0" err="1">
                <a:solidFill>
                  <a:srgbClr val="006000"/>
                </a:solidFill>
              </a:rPr>
              <a:t>Txy</a:t>
            </a:r>
            <a:r>
              <a:rPr lang="en-GB" b="1" dirty="0">
                <a:solidFill>
                  <a:srgbClr val="006000"/>
                </a:solidFill>
              </a:rPr>
              <a:t> , </a:t>
            </a:r>
            <a:r>
              <a:rPr lang="en-GB" b="1" dirty="0" err="1">
                <a:solidFill>
                  <a:srgbClr val="006000"/>
                </a:solidFill>
              </a:rPr>
              <a:t>Txz</a:t>
            </a:r>
            <a:r>
              <a:rPr lang="en-GB" b="1" dirty="0">
                <a:solidFill>
                  <a:srgbClr val="006000"/>
                </a:solidFill>
              </a:rPr>
              <a:t> , </a:t>
            </a:r>
            <a:r>
              <a:rPr lang="en-GB" b="1" dirty="0" err="1">
                <a:solidFill>
                  <a:srgbClr val="006000"/>
                </a:solidFill>
              </a:rPr>
              <a:t>Tyx</a:t>
            </a:r>
            <a:r>
              <a:rPr lang="en-GB" b="1" dirty="0">
                <a:solidFill>
                  <a:srgbClr val="006000"/>
                </a:solidFill>
              </a:rPr>
              <a:t> , . . . , </a:t>
            </a:r>
            <a:r>
              <a:rPr lang="en-GB" b="1" dirty="0" err="1">
                <a:solidFill>
                  <a:srgbClr val="006000"/>
                </a:solidFill>
              </a:rPr>
              <a:t>Tzz</a:t>
            </a:r>
            <a:r>
              <a:rPr lang="en-GB" b="1" dirty="0">
                <a:solidFill>
                  <a:srgbClr val="006000"/>
                </a:solidFill>
              </a:rPr>
              <a:t> , which transform with </a:t>
            </a:r>
            <a:r>
              <a:rPr lang="en-GB" b="1" u="sng" dirty="0">
                <a:solidFill>
                  <a:srgbClr val="FF0000"/>
                </a:solidFill>
              </a:rPr>
              <a:t>two factors of R.</a:t>
            </a:r>
            <a:r>
              <a:rPr lang="fa-IR" b="1" u="sng" dirty="0">
                <a:solidFill>
                  <a:srgbClr val="FF0000"/>
                </a:solidFill>
              </a:rPr>
              <a:t> </a:t>
            </a:r>
            <a:r>
              <a:rPr lang="en-US" sz="2800" b="1" u="sng" dirty="0">
                <a:solidFill>
                  <a:srgbClr val="C00000"/>
                </a:solidFill>
              </a:rPr>
              <a:t>(?)</a:t>
            </a:r>
            <a:endParaRPr lang="en-US" b="1" u="sng" dirty="0">
              <a:solidFill>
                <a:srgbClr val="C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C0C6B3-FDB0-4B7C-B65D-DE47DFD1D0F8}"/>
              </a:ext>
            </a:extLst>
          </p:cNvPr>
          <p:cNvSpPr/>
          <p:nvPr/>
        </p:nvSpPr>
        <p:spPr>
          <a:xfrm>
            <a:off x="244929" y="1146941"/>
            <a:ext cx="83602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An n</a:t>
            </a:r>
            <a:r>
              <a:rPr lang="en-GB" sz="1200" b="1" dirty="0"/>
              <a:t>th</a:t>
            </a:r>
            <a:r>
              <a:rPr lang="en-GB" b="1" dirty="0"/>
              <a:t>-rank tensor has n indices and  3^n components, and transforms with n factors of R. In this hierarchy, a </a:t>
            </a:r>
            <a:r>
              <a:rPr lang="en-GB" b="1" dirty="0">
                <a:solidFill>
                  <a:srgbClr val="0000CC"/>
                </a:solidFill>
              </a:rPr>
              <a:t>vector is a tensor of rank 1, and a scalar is a tensor of rank zero.</a:t>
            </a:r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CEE2E9-DD1A-460F-81E8-A431430BC1CC}"/>
              </a:ext>
            </a:extLst>
          </p:cNvPr>
          <p:cNvSpPr/>
          <p:nvPr/>
        </p:nvSpPr>
        <p:spPr>
          <a:xfrm>
            <a:off x="577656" y="307789"/>
            <a:ext cx="50230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0000CC"/>
                </a:solidFill>
              </a:rPr>
              <a:t>Tensors Transformation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BADBB-CDC7-45D7-9A09-5F81498DE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32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1A0E8-F1DC-45CA-B95F-14B0AD8DD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38</a:t>
            </a:fld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0C89E05-B123-4419-85CC-C097C42E0A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5069804"/>
              </p:ext>
            </p:extLst>
          </p:nvPr>
        </p:nvGraphicFramePr>
        <p:xfrm>
          <a:off x="390977" y="710293"/>
          <a:ext cx="8070529" cy="1431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8" name="Equation" r:id="rId3" imgW="4152600" imgH="736560" progId="Equation.DSMT4">
                  <p:embed/>
                </p:oleObj>
              </mc:Choice>
              <mc:Fallback>
                <p:oleObj name="Equation" r:id="rId3" imgW="415260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0977" y="710293"/>
                        <a:ext cx="8070529" cy="1431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ED3540D1-EA25-4D93-BA0A-6A01434F81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2381223"/>
              </p:ext>
            </p:extLst>
          </p:nvPr>
        </p:nvGraphicFramePr>
        <p:xfrm>
          <a:off x="2422071" y="2261008"/>
          <a:ext cx="3564761" cy="1289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9" name="Equation" r:id="rId5" imgW="1193760" imgH="431640" progId="Equation.DSMT4">
                  <p:embed/>
                </p:oleObj>
              </mc:Choice>
              <mc:Fallback>
                <p:oleObj name="Equation" r:id="rId5" imgW="11937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22071" y="2261008"/>
                        <a:ext cx="3564761" cy="1289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632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1FECFE-5ABC-4C8B-8996-BCF7567E9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136" y="2964023"/>
            <a:ext cx="2476500" cy="2466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FD55F1-42E1-4A5B-8FFC-CEACFFE9E5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850" y="3058886"/>
            <a:ext cx="5720443" cy="254615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FE9950C-8F2C-4303-99CE-C7B69FE20E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8660" y="961852"/>
            <a:ext cx="3113888" cy="40523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887D59E-7804-416C-8F3E-B26A483998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0703" y="1480418"/>
            <a:ext cx="3123756" cy="38512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F15F412-1752-4A76-B396-F5C9B8E519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8660" y="480542"/>
            <a:ext cx="3005140" cy="3679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C1FBF3-22B6-4357-8202-7A27090BB7C2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5901" y="286263"/>
            <a:ext cx="2797679" cy="167860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EE078-EBC3-40F1-BDEE-4B7EB5E6E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55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4C3B5-B4A0-4E38-8509-49316A54F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0FA1F8-7E6F-4BCB-B440-4923C4259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2" y="3605235"/>
            <a:ext cx="7984671" cy="21424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177357-95E8-4F85-99A4-0A29BCE65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06" y="609600"/>
            <a:ext cx="7974388" cy="282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4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E16D3B-C8F0-4B66-A8E2-E3CC7D54EBB5}"/>
              </a:ext>
            </a:extLst>
          </p:cNvPr>
          <p:cNvSpPr/>
          <p:nvPr/>
        </p:nvSpPr>
        <p:spPr>
          <a:xfrm>
            <a:off x="537917" y="169706"/>
            <a:ext cx="44582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rgbClr val="0000CC"/>
                </a:solidFill>
              </a:rPr>
              <a:t>Cross product of two vectors</a:t>
            </a:r>
            <a:endParaRPr lang="en-US" sz="2400" b="1" dirty="0">
              <a:solidFill>
                <a:srgbClr val="0000CC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E4DFA5-5776-4AD1-834B-6D1966E0EB7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4588" y="4757150"/>
            <a:ext cx="2545253" cy="1821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9D12A8-A729-4C2E-9D3B-07C0F14CE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809" y="2651740"/>
            <a:ext cx="2458810" cy="19636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DBEEF8-2F07-4A11-8DFB-0788B904D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5091" y="3351341"/>
            <a:ext cx="2277791" cy="22478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232A4F-23E6-4513-88C2-54306142D6E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538" y="981176"/>
            <a:ext cx="6144862" cy="9428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A5F999-0041-4CC4-8162-17EA59963F3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8683" y="2066729"/>
            <a:ext cx="5040086" cy="6042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94272F-49FB-4152-AAA2-FA1FA32C59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426" y="3429000"/>
            <a:ext cx="3000665" cy="17770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2CD7CE-708F-4A2E-B8D1-06BC484B53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225102"/>
            <a:ext cx="2357683" cy="22201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45DEA9-49BF-447E-B4A7-E519BBE6B27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1031" y="2651740"/>
            <a:ext cx="2458810" cy="19636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71ACFA-7C89-4357-A8DB-7FF10C7BC72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8313" y="3351341"/>
            <a:ext cx="2277791" cy="22478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0822F5A-2223-4336-8507-2055065342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648" y="3429000"/>
            <a:ext cx="3000665" cy="17770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87E9B3E-B690-4790-8DA8-33E81BB032F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1622" y="225102"/>
            <a:ext cx="2357683" cy="222019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46B7F1-D5E0-476A-87A7-97C48F137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01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14B1B-0FD8-4A68-BA7F-D9A2C9D3D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69FD5F-D241-4CBC-91BF-A4819ACEB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259" y="1113920"/>
            <a:ext cx="48291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4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DBE5FE-47A5-4960-BA35-E578C9A27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02" y="334203"/>
            <a:ext cx="2628900" cy="4857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6AE2AD-2DEE-4747-A029-503D7C6AB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188" y="1255307"/>
            <a:ext cx="4562475" cy="60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F7464E-4FCC-4201-BD51-1190F35A29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188" y="751893"/>
            <a:ext cx="2838450" cy="571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F484A0-7D29-4BA1-B1C0-01AF029F72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798" y="2595710"/>
            <a:ext cx="3371850" cy="55245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99D2537-0EDA-4E47-B2C0-9E05BDD934E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6164" y="3361792"/>
            <a:ext cx="2277791" cy="2247899"/>
          </a:xfrm>
          <a:prstGeom prst="rect">
            <a:avLst/>
          </a:prstGeom>
        </p:spPr>
      </p:pic>
      <p:graphicFrame>
        <p:nvGraphicFramePr>
          <p:cNvPr id="145" name="Object 144">
            <a:extLst>
              <a:ext uri="{FF2B5EF4-FFF2-40B4-BE49-F238E27FC236}">
                <a16:creationId xmlns:a16="http://schemas.microsoft.com/office/drawing/2014/main" id="{3D74D17E-B390-44CD-8947-2BC9D51BD8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125339"/>
              </p:ext>
            </p:extLst>
          </p:nvPr>
        </p:nvGraphicFramePr>
        <p:xfrm>
          <a:off x="1170214" y="3583489"/>
          <a:ext cx="3243036" cy="1823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0" name="Equation" r:id="rId9" imgW="1714320" imgH="965160" progId="Equation.DSMT4">
                  <p:embed/>
                </p:oleObj>
              </mc:Choice>
              <mc:Fallback>
                <p:oleObj name="Equation" r:id="rId9" imgW="1714320" imgH="965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70214" y="3583489"/>
                        <a:ext cx="3243036" cy="18235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0C7F6F-B145-42F4-863B-70BE9AEA6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7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A03D9-44CF-48FB-A691-94B8A0993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C3A703-1256-4956-A019-1E7F44D89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1" y="621245"/>
            <a:ext cx="2667001" cy="2935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5669E5-96A1-4224-BF9B-48A8C803C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3716111"/>
            <a:ext cx="7354648" cy="25322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FA0830-A24D-4F1C-8521-C7B9EB73F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8" y="920629"/>
            <a:ext cx="5932717" cy="231923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8B799B-767D-4A30-8326-A6946963CBB2}"/>
              </a:ext>
            </a:extLst>
          </p:cNvPr>
          <p:cNvCxnSpPr/>
          <p:nvPr/>
        </p:nvCxnSpPr>
        <p:spPr>
          <a:xfrm>
            <a:off x="6166757" y="342900"/>
            <a:ext cx="0" cy="3145971"/>
          </a:xfrm>
          <a:prstGeom prst="line">
            <a:avLst/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13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B Titr"/>
      </a:majorFont>
      <a:minorFont>
        <a:latin typeface="Arial"/>
        <a:ea typeface=""/>
        <a:cs typeface="Lotu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628</Words>
  <Application>Microsoft Office PowerPoint</Application>
  <PresentationFormat>On-screen Show (4:3)</PresentationFormat>
  <Paragraphs>105</Paragraphs>
  <Slides>38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B Titr</vt:lpstr>
      <vt:lpstr>Lotus</vt:lpstr>
      <vt:lpstr>Times New Roman</vt:lpstr>
      <vt:lpstr>Default Design</vt:lpstr>
      <vt:lpstr>Equation</vt:lpstr>
      <vt:lpstr>MathType 7.0 Equation</vt:lpstr>
      <vt:lpstr>Electromagnetics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Photonics 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ParsaNasab</dc:creator>
  <cp:lastModifiedBy>Parsa</cp:lastModifiedBy>
  <cp:revision>935</cp:revision>
  <dcterms:created xsi:type="dcterms:W3CDTF">2007-08-10T11:42:26Z</dcterms:created>
  <dcterms:modified xsi:type="dcterms:W3CDTF">2021-10-11T05:09:00Z</dcterms:modified>
</cp:coreProperties>
</file>